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1080" r:id="rId2"/>
    <p:sldId id="2147328152" r:id="rId3"/>
    <p:sldId id="2147328199" r:id="rId4"/>
    <p:sldId id="2147328201" r:id="rId5"/>
    <p:sldId id="2147328203" r:id="rId6"/>
    <p:sldId id="2147328200" r:id="rId7"/>
    <p:sldId id="2147328192" r:id="rId8"/>
    <p:sldId id="2147328197" r:id="rId9"/>
    <p:sldId id="2147328193" r:id="rId10"/>
    <p:sldId id="2147328194" r:id="rId11"/>
    <p:sldId id="2147328195" r:id="rId12"/>
    <p:sldId id="2147328198" r:id="rId13"/>
    <p:sldId id="2147328196" r:id="rId14"/>
    <p:sldId id="2147328204" r:id="rId15"/>
    <p:sldId id="2147328188" r:id="rId16"/>
    <p:sldId id="2147328189" r:id="rId17"/>
    <p:sldId id="2147328190" r:id="rId18"/>
    <p:sldId id="2147328191" r:id="rId19"/>
    <p:sldId id="2147328202" r:id="rId20"/>
    <p:sldId id="214732818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8D"/>
    <a:srgbClr val="003366"/>
    <a:srgbClr val="FFFFFF"/>
    <a:srgbClr val="02539C"/>
    <a:srgbClr val="FFCC66"/>
    <a:srgbClr val="F2F2F2"/>
    <a:srgbClr val="E5EDF4"/>
    <a:srgbClr val="73A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0" autoAdjust="0"/>
    <p:restoredTop sz="94660"/>
  </p:normalViewPr>
  <p:slideViewPr>
    <p:cSldViewPr snapToGrid="0">
      <p:cViewPr>
        <p:scale>
          <a:sx n="100" d="100"/>
          <a:sy n="100" d="100"/>
        </p:scale>
        <p:origin x="-115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2007_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4"/>
              <c:layout>
                <c:manualLayout>
                  <c:x val="-4.2327442014839657E-2"/>
                  <c:y val="-0.10516316354571432"/>
                </c:manualLayout>
              </c:layout>
              <c:showLegendKey val="0"/>
              <c:showVal val="1"/>
              <c:showCatName val="1"/>
              <c:showSerName val="0"/>
              <c:showPercent val="0"/>
              <c:showBubbleSize val="0"/>
            </c:dLbl>
            <c:dLbl>
              <c:idx val="5"/>
              <c:layout>
                <c:manualLayout>
                  <c:x val="4.8741161930465848E-2"/>
                  <c:y val="-0.11733178421818871"/>
                </c:manualLayout>
              </c:layout>
              <c:tx>
                <c:rich>
                  <a:bodyPr/>
                  <a:lstStyle/>
                  <a:p>
                    <a:r>
                      <a:rPr lang="en-US" altLang="en-US" sz="1200">
                        <a:latin typeface="Arial" panose="020B0604020202020204" pitchFamily="34" charset="0"/>
                        <a:cs typeface="Arial" panose="020B0604020202020204" pitchFamily="34" charset="0"/>
                      </a:rPr>
                      <a:t>Inner Mong</a:t>
                    </a:r>
                    <a:r>
                      <a:rPr lang="en-US" altLang="zh-CN" sz="1200">
                        <a:latin typeface="Arial" panose="020B0604020202020204" pitchFamily="34" charset="0"/>
                        <a:cs typeface="Arial" panose="020B0604020202020204" pitchFamily="34" charset="0"/>
                      </a:rPr>
                      <a:t>-</a:t>
                    </a:r>
                  </a:p>
                  <a:p>
                    <a:r>
                      <a:rPr lang="en-US" altLang="en-US" sz="1200">
                        <a:latin typeface="Arial" panose="020B0604020202020204" pitchFamily="34" charset="0"/>
                        <a:cs typeface="Arial" panose="020B0604020202020204" pitchFamily="34" charset="0"/>
                      </a:rPr>
                      <a:t>olia, 1</a:t>
                    </a:r>
                    <a:endParaRPr lang="en-US" altLang="en-US"/>
                  </a:p>
                </c:rich>
              </c:tx>
              <c:showLegendKey val="0"/>
              <c:showVal val="1"/>
              <c:showCatName val="1"/>
              <c:showSerName val="0"/>
              <c:showPercent val="0"/>
              <c:showBubbleSize val="0"/>
            </c:dLbl>
            <c:dLbl>
              <c:idx val="6"/>
              <c:layout>
                <c:manualLayout>
                  <c:x val="9.4094095143265166E-2"/>
                  <c:y val="-0.14406305453458379"/>
                </c:manualLayout>
              </c:layout>
              <c:showLegendKey val="0"/>
              <c:showVal val="1"/>
              <c:showCatName val="1"/>
              <c:showSerName val="0"/>
              <c:showPercent val="0"/>
              <c:showBubbleSize val="0"/>
            </c:dLbl>
            <c:txPr>
              <a:bodyPr/>
              <a:lstStyle/>
              <a:p>
                <a:pPr>
                  <a:defRPr sz="1200">
                    <a:latin typeface="Arial" panose="020B0604020202020204" pitchFamily="34" charset="0"/>
                    <a:cs typeface="Arial" panose="020B0604020202020204" pitchFamily="34" charset="0"/>
                  </a:defRPr>
                </a:pPr>
                <a:endParaRPr lang="zh-CN"/>
              </a:p>
            </c:txPr>
            <c:showLegendKey val="0"/>
            <c:showVal val="1"/>
            <c:showCatName val="1"/>
            <c:showSerName val="0"/>
            <c:showPercent val="0"/>
            <c:showBubbleSize val="0"/>
            <c:showLeaderLines val="1"/>
          </c:dLbls>
          <c:cat>
            <c:strRef>
              <c:f>Sheet1!$B$2:$B$9</c:f>
              <c:strCache>
                <c:ptCount val="8"/>
                <c:pt idx="0">
                  <c:v>Sichuan</c:v>
                </c:pt>
                <c:pt idx="1">
                  <c:v>Zhejiang</c:v>
                </c:pt>
                <c:pt idx="2">
                  <c:v>Tianjin</c:v>
                </c:pt>
                <c:pt idx="3">
                  <c:v>Jiangxi</c:v>
                </c:pt>
                <c:pt idx="4">
                  <c:v>Hebei </c:v>
                </c:pt>
                <c:pt idx="5">
                  <c:v>Inner Mongolia</c:v>
                </c:pt>
                <c:pt idx="6">
                  <c:v>Beijing </c:v>
                </c:pt>
                <c:pt idx="7">
                  <c:v>The others</c:v>
                </c:pt>
              </c:strCache>
            </c:strRef>
          </c:cat>
          <c:val>
            <c:numRef>
              <c:f>Sheet1!$C$2:$C$9</c:f>
              <c:numCache>
                <c:formatCode>General</c:formatCode>
                <c:ptCount val="8"/>
                <c:pt idx="0">
                  <c:v>2</c:v>
                </c:pt>
                <c:pt idx="1">
                  <c:v>1</c:v>
                </c:pt>
                <c:pt idx="2">
                  <c:v>2</c:v>
                </c:pt>
                <c:pt idx="3">
                  <c:v>1</c:v>
                </c:pt>
                <c:pt idx="4">
                  <c:v>1</c:v>
                </c:pt>
                <c:pt idx="5">
                  <c:v>1</c:v>
                </c:pt>
                <c:pt idx="6">
                  <c:v>1</c:v>
                </c:pt>
                <c:pt idx="7">
                  <c:v>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2B111750-69AD-F739-A383-286273BD1F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FC1C4B47-12C1-8E79-BFF4-C997B1DC5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104663-4030-4B98-9883-667658F76DDA}" type="datetimeFigureOut">
              <a:rPr lang="zh-CN" altLang="en-US" smtClean="0"/>
              <a:t>2026/5/8 Friday</a:t>
            </a:fld>
            <a:endParaRPr lang="zh-CN" altLang="en-US"/>
          </a:p>
        </p:txBody>
      </p:sp>
      <p:sp>
        <p:nvSpPr>
          <p:cNvPr id="4" name="页脚占位符 3">
            <a:extLst>
              <a:ext uri="{FF2B5EF4-FFF2-40B4-BE49-F238E27FC236}">
                <a16:creationId xmlns="" xmlns:a16="http://schemas.microsoft.com/office/drawing/2014/main" id="{1A4AA1B4-E202-85B1-EEF1-F4EEBFC9D5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5BCFD7B0-75F2-03F6-FF8C-BDDB443BF5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4EDDB8-0714-4F56-A6CB-A4262E43B110}" type="slidenum">
              <a:rPr lang="zh-CN" altLang="en-US" smtClean="0"/>
              <a:t>‹#›</a:t>
            </a:fld>
            <a:endParaRPr lang="zh-CN" altLang="en-US"/>
          </a:p>
        </p:txBody>
      </p:sp>
    </p:spTree>
    <p:extLst>
      <p:ext uri="{BB962C8B-B14F-4D97-AF65-F5344CB8AC3E}">
        <p14:creationId xmlns:p14="http://schemas.microsoft.com/office/powerpoint/2010/main" val="18839721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AF980-BFC0-4B74-A904-B731C0656877}" type="datetimeFigureOut">
              <a:rPr lang="zh-CN" altLang="en-US" smtClean="0"/>
              <a:t>2026/5/8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B1E31-290A-4223-AB79-0293E5B0AEC7}" type="slidenum">
              <a:rPr lang="zh-CN" altLang="en-US" smtClean="0"/>
              <a:t>‹#›</a:t>
            </a:fld>
            <a:endParaRPr lang="zh-CN" altLang="en-US"/>
          </a:p>
        </p:txBody>
      </p:sp>
    </p:spTree>
    <p:extLst>
      <p:ext uri="{BB962C8B-B14F-4D97-AF65-F5344CB8AC3E}">
        <p14:creationId xmlns:p14="http://schemas.microsoft.com/office/powerpoint/2010/main" val="1400814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106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846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828800" y="1787218"/>
            <a:ext cx="8534400" cy="385158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FF2F83B8-517D-4E83-AC2A-DAEC70D88578}" type="datetime1">
              <a:rPr lang="zh-CN" altLang="en-US" smtClean="0"/>
              <a:t>2026/5/8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23425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5C94FC2-6A62-4858-BD69-A77969147086}" type="datetime1">
              <a:rPr lang="zh-CN" altLang="en-US" smtClean="0"/>
              <a:t>2026/5/8 Friday</a:t>
            </a:fld>
            <a:endParaRPr lang="zh-CN" altLang="en-US"/>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dirty="0"/>
          </a:p>
        </p:txBody>
      </p:sp>
    </p:spTree>
    <p:extLst>
      <p:ext uri="{BB962C8B-B14F-4D97-AF65-F5344CB8AC3E}">
        <p14:creationId xmlns:p14="http://schemas.microsoft.com/office/powerpoint/2010/main" val="183887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E475EBB-1110-4485-A4FC-7B46D1406B97}" type="datetime1">
              <a:rPr lang="zh-CN" altLang="en-US" smtClean="0"/>
              <a:t>2026/5/8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252206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5EFD6-DAF7-4E2C-B328-6EAA00018AEB}" type="datetime1">
              <a:rPr lang="zh-CN" altLang="en-US" smtClean="0"/>
              <a:t>2026/5/8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402168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9DD0BF-00D6-4A8A-8F74-DFFC88B919F1}" type="datetime1">
              <a:rPr lang="zh-CN" altLang="en-US" smtClean="0"/>
              <a:t>2026/5/8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2258332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0E4280-9070-40B1-929C-C93A70CA57C5}" type="datetime1">
              <a:rPr lang="zh-CN" altLang="en-US" smtClean="0"/>
              <a:t>2026/5/8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82017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12" name="矩形 11"/>
          <p:cNvSpPr/>
          <p:nvPr userDrawn="1"/>
        </p:nvSpPr>
        <p:spPr bwMode="auto">
          <a:xfrm>
            <a:off x="2" y="6400425"/>
            <a:ext cx="12192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0" name="矩形 9"/>
          <p:cNvSpPr/>
          <p:nvPr userDrawn="1"/>
        </p:nvSpPr>
        <p:spPr bwMode="auto">
          <a:xfrm>
            <a:off x="-1" y="-30478"/>
            <a:ext cx="12192001"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 name="标题 1"/>
          <p:cNvSpPr>
            <a:spLocks noGrp="1"/>
          </p:cNvSpPr>
          <p:nvPr>
            <p:ph type="title"/>
          </p:nvPr>
        </p:nvSpPr>
        <p:spPr>
          <a:xfrm>
            <a:off x="392170" y="145882"/>
            <a:ext cx="7776633" cy="77724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815414" y="1758018"/>
            <a:ext cx="10561173" cy="3851582"/>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extLst>
      <p:ext uri="{BB962C8B-B14F-4D97-AF65-F5344CB8AC3E}">
        <p14:creationId xmlns:p14="http://schemas.microsoft.com/office/powerpoint/2010/main" val="133680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12" name="矩形 11"/>
          <p:cNvSpPr/>
          <p:nvPr userDrawn="1"/>
        </p:nvSpPr>
        <p:spPr bwMode="auto">
          <a:xfrm>
            <a:off x="-1" y="6400426"/>
            <a:ext cx="12192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zh-CN" altLang="en-US" sz="2400" dirty="0">
              <a:latin typeface="Browallia New" pitchFamily="34" charset="-34"/>
              <a:cs typeface="Browallia New" pitchFamily="34" charset="-34"/>
            </a:endParaRPr>
          </a:p>
        </p:txBody>
      </p:sp>
      <p:sp>
        <p:nvSpPr>
          <p:cNvPr id="10" name="矩形 9"/>
          <p:cNvSpPr/>
          <p:nvPr userDrawn="1"/>
        </p:nvSpPr>
        <p:spPr bwMode="auto">
          <a:xfrm>
            <a:off x="-1" y="-30478"/>
            <a:ext cx="12192001"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 name="标题 1"/>
          <p:cNvSpPr>
            <a:spLocks noGrp="1"/>
          </p:cNvSpPr>
          <p:nvPr>
            <p:ph type="title"/>
          </p:nvPr>
        </p:nvSpPr>
        <p:spPr>
          <a:xfrm>
            <a:off x="392170" y="145882"/>
            <a:ext cx="7776633" cy="77724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187478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空白内容">
    <p:spTree>
      <p:nvGrpSpPr>
        <p:cNvPr id="1" name=""/>
        <p:cNvGrpSpPr/>
        <p:nvPr/>
      </p:nvGrpSpPr>
      <p:grpSpPr>
        <a:xfrm>
          <a:off x="0" y="0"/>
          <a:ext cx="0" cy="0"/>
          <a:chOff x="0" y="0"/>
          <a:chExt cx="0" cy="0"/>
        </a:xfrm>
      </p:grpSpPr>
      <p:sp>
        <p:nvSpPr>
          <p:cNvPr id="10" name="矩形 9"/>
          <p:cNvSpPr/>
          <p:nvPr userDrawn="1"/>
        </p:nvSpPr>
        <p:spPr bwMode="auto">
          <a:xfrm>
            <a:off x="-1" y="-30478"/>
            <a:ext cx="12192001"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 name="标题 1"/>
          <p:cNvSpPr>
            <a:spLocks noGrp="1"/>
          </p:cNvSpPr>
          <p:nvPr>
            <p:ph type="title"/>
          </p:nvPr>
        </p:nvSpPr>
        <p:spPr>
          <a:xfrm>
            <a:off x="392170" y="145882"/>
            <a:ext cx="7776633" cy="77724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30050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12" name="矩形 11"/>
          <p:cNvSpPr/>
          <p:nvPr userDrawn="1"/>
        </p:nvSpPr>
        <p:spPr bwMode="auto">
          <a:xfrm>
            <a:off x="2" y="6400425"/>
            <a:ext cx="12192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zh-CN" altLang="en-US" sz="2400" dirty="0">
              <a:latin typeface="Browallia New" pitchFamily="34" charset="-34"/>
              <a:cs typeface="Browallia New" pitchFamily="34" charset="-34"/>
            </a:endParaRPr>
          </a:p>
        </p:txBody>
      </p:sp>
    </p:spTree>
    <p:extLst>
      <p:ext uri="{BB962C8B-B14F-4D97-AF65-F5344CB8AC3E}">
        <p14:creationId xmlns:p14="http://schemas.microsoft.com/office/powerpoint/2010/main" val="191544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46E41FA-7FB0-4FBC-9477-B4CAD860FEA5}" type="datetime1">
              <a:rPr lang="zh-CN" altLang="en-US" smtClean="0"/>
              <a:t>2026/5/8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93696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083F1AA-91E3-40A1-9F81-ACC666909072}" type="datetime1">
              <a:rPr lang="zh-CN" altLang="en-US" smtClean="0"/>
              <a:t>2026/5/8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237293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4D2FEA9-311E-44B5-8547-E9A7C237CF6C}" type="datetime1">
              <a:rPr lang="zh-CN" altLang="en-US" smtClean="0"/>
              <a:t>2026/5/8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93280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4CE8EB-0FD5-4227-8D19-97092375857E}" type="datetime1">
              <a:rPr lang="zh-CN" altLang="en-US" smtClean="0"/>
              <a:t>2026/5/8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52363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A4CD1-772C-478C-908E-B412CAC14A30}" type="datetime1">
              <a:rPr lang="zh-CN" altLang="en-US" smtClean="0"/>
              <a:t>2026/5/8 Friday</a:t>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405092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3287ACF-191B-44BA-A175-A790B0C130F2}"/>
              </a:ext>
            </a:extLst>
          </p:cNvPr>
          <p:cNvSpPr/>
          <p:nvPr/>
        </p:nvSpPr>
        <p:spPr>
          <a:xfrm>
            <a:off x="0" y="1441716"/>
            <a:ext cx="12192000" cy="1835647"/>
          </a:xfrm>
          <a:prstGeom prst="rect">
            <a:avLst/>
          </a:prstGeom>
          <a:solidFill>
            <a:srgbClr val="73A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125" name="矩形 1"/>
          <p:cNvSpPr/>
          <p:nvPr/>
        </p:nvSpPr>
        <p:spPr>
          <a:xfrm>
            <a:off x="8231" y="1565009"/>
            <a:ext cx="12200230" cy="1588127"/>
          </a:xfrm>
          <a:prstGeom prst="rect">
            <a:avLst/>
          </a:prstGeom>
          <a:noFill/>
          <a:ln w="9525">
            <a:noFill/>
          </a:ln>
          <a:effectLst>
            <a:outerShdw blurRad="25400" dist="38100" dir="5400000" algn="ctr" rotWithShape="0">
              <a:srgbClr val="000000">
                <a:alpha val="60000"/>
              </a:srgbClr>
            </a:outerShdw>
          </a:effec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5pPr>
          </a:lstStyle>
          <a:p>
            <a:pPr marL="0" indent="0" algn="ctr" eaLnBrk="1" fontAlgn="auto" hangingPunct="1">
              <a:lnSpc>
                <a:spcPct val="135000"/>
              </a:lnSpc>
              <a:spcBef>
                <a:spcPts val="0"/>
              </a:spcBef>
              <a:spcAft>
                <a:spcPts val="0"/>
              </a:spcAft>
              <a:buNone/>
              <a:defRPr/>
            </a:pPr>
            <a:r>
              <a:rPr lang="en-US" altLang="zh-CN" sz="3600" b="1" dirty="0">
                <a:solidFill>
                  <a:prstClr val="white"/>
                </a:solidFill>
                <a:latin typeface="Arial" panose="020B0604020202020204" pitchFamily="34" charset="0"/>
                <a:ea typeface="黑体" panose="02010609060101010101" pitchFamily="49" charset="-122"/>
                <a:cs typeface="Arial" panose="020B0604020202020204" pitchFamily="34" charset="0"/>
              </a:rPr>
              <a:t>Current Status of the Rapidly Quenched </a:t>
            </a:r>
            <a:r>
              <a:rPr lang="en-US" altLang="zh-CN" sz="3600" b="1" dirty="0" err="1" smtClean="0">
                <a:solidFill>
                  <a:prstClr val="white"/>
                </a:solidFill>
                <a:latin typeface="Arial" panose="020B0604020202020204" pitchFamily="34" charset="0"/>
                <a:ea typeface="黑体" panose="02010609060101010101" pitchFamily="49" charset="-122"/>
                <a:cs typeface="Arial" panose="020B0604020202020204" pitchFamily="34" charset="0"/>
              </a:rPr>
              <a:t>NdFeB</a:t>
            </a:r>
            <a:r>
              <a:rPr lang="en-US" altLang="zh-CN" sz="3600" b="1" dirty="0" smtClean="0">
                <a:solidFill>
                  <a:prstClr val="white"/>
                </a:solidFill>
                <a:latin typeface="Arial" panose="020B0604020202020204" pitchFamily="34" charset="0"/>
                <a:ea typeface="黑体" panose="02010609060101010101" pitchFamily="49" charset="-122"/>
                <a:cs typeface="Arial" panose="020B0604020202020204" pitchFamily="34" charset="0"/>
              </a:rPr>
              <a:t> </a:t>
            </a:r>
            <a:r>
              <a:rPr lang="en-US" altLang="zh-CN" sz="3600" b="1" dirty="0">
                <a:solidFill>
                  <a:prstClr val="white"/>
                </a:solidFill>
                <a:latin typeface="Arial" panose="020B0604020202020204" pitchFamily="34" charset="0"/>
                <a:ea typeface="黑体" panose="02010609060101010101" pitchFamily="49" charset="-122"/>
                <a:cs typeface="Arial" panose="020B0604020202020204" pitchFamily="34" charset="0"/>
              </a:rPr>
              <a:t>Magnetic Powder Industry</a:t>
            </a:r>
            <a:endParaRPr kumimoji="0" lang="en-US" altLang="zh-CN" sz="3600" b="1" i="0" u="none" strike="noStrike" kern="1200" cap="none" spc="0" normalizeH="0" baseline="0" noProof="0" dirty="0">
              <a:ln>
                <a:noFill/>
              </a:ln>
              <a:solidFill>
                <a:prstClr val="white"/>
              </a:solidFill>
              <a:effectLst/>
              <a:uLnTx/>
              <a:uFillTx/>
              <a:latin typeface="Arial" panose="020B0604020202020204" pitchFamily="34" charset="0"/>
              <a:ea typeface="黑体" panose="02010609060101010101" pitchFamily="49" charset="-122"/>
              <a:cs typeface="Arial" panose="020B0604020202020204" pitchFamily="34" charset="0"/>
            </a:endParaRPr>
          </a:p>
        </p:txBody>
      </p:sp>
      <p:cxnSp>
        <p:nvCxnSpPr>
          <p:cNvPr id="10" name="Straight Connector 8"/>
          <p:cNvCxnSpPr>
            <a:cxnSpLocks noChangeShapeType="1"/>
          </p:cNvCxnSpPr>
          <p:nvPr/>
        </p:nvCxnSpPr>
        <p:spPr bwMode="auto">
          <a:xfrm>
            <a:off x="8231" y="1152819"/>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2" name="图片 1">
            <a:extLst>
              <a:ext uri="{FF2B5EF4-FFF2-40B4-BE49-F238E27FC236}">
                <a16:creationId xmlns="" xmlns:a16="http://schemas.microsoft.com/office/drawing/2014/main" id="{72ED89AD-0222-A69A-A67D-42EF904F051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 t="20212" r="34" b="8464"/>
          <a:stretch>
            <a:fillRect/>
          </a:stretch>
        </p:blipFill>
        <p:spPr bwMode="auto">
          <a:xfrm>
            <a:off x="0" y="5268714"/>
            <a:ext cx="12200231" cy="158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 xmlns:a16="http://schemas.microsoft.com/office/drawing/2014/main" id="{80A1EDA6-45B5-1646-6D84-CBE9D51E8A22}"/>
              </a:ext>
            </a:extLst>
          </p:cNvPr>
          <p:cNvSpPr txBox="1"/>
          <p:nvPr/>
        </p:nvSpPr>
        <p:spPr>
          <a:xfrm>
            <a:off x="1826121" y="3705988"/>
            <a:ext cx="8666876" cy="1200329"/>
          </a:xfrm>
          <a:prstGeom prst="rect">
            <a:avLst/>
          </a:prstGeom>
          <a:noFill/>
        </p:spPr>
        <p:txBody>
          <a:bodyPr wrap="square">
            <a:spAutoFit/>
          </a:bodyPr>
          <a:lstStyle/>
          <a:p>
            <a:pPr lvl="0" algn="ctr">
              <a:lnSpc>
                <a:spcPct val="150000"/>
              </a:lnSpc>
              <a:defRPr/>
            </a:pPr>
            <a:r>
              <a:rPr lang="en-US" altLang="zh-CN" sz="24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Chengdu Galaxy </a:t>
            </a:r>
            <a:r>
              <a:rPr lang="en-US" altLang="zh-CN" sz="2400" b="1" dirty="0" smtClean="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Magnets </a:t>
            </a:r>
            <a:r>
              <a:rPr lang="en-US" altLang="zh-CN" sz="24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Co., Ltd.</a:t>
            </a:r>
          </a:p>
          <a:p>
            <a:pPr lvl="0" algn="ctr">
              <a:lnSpc>
                <a:spcPct val="150000"/>
              </a:lnSpc>
              <a:defRPr/>
            </a:pPr>
            <a:r>
              <a:rPr lang="en-US" altLang="zh-CN" sz="24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General </a:t>
            </a:r>
            <a:r>
              <a:rPr lang="en-US" altLang="zh-CN" sz="2400" b="1" dirty="0" smtClean="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Manager </a:t>
            </a:r>
            <a:r>
              <a:rPr lang="en-US" altLang="zh-CN" sz="2400" b="1" dirty="0" err="1" smtClean="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Zhijian</a:t>
            </a:r>
            <a:r>
              <a:rPr lang="en-US" altLang="zh-CN" sz="2400" b="1" dirty="0" smtClean="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 </a:t>
            </a:r>
            <a:r>
              <a:rPr lang="en-US" altLang="zh-CN" sz="24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rPr>
              <a:t>Wu</a:t>
            </a:r>
            <a:endParaRPr lang="en-US" altLang="zh-CN" sz="2400" b="1" dirty="0" smtClean="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Times New Roman"/>
            </a:endParaRPr>
          </a:p>
        </p:txBody>
      </p:sp>
      <p:pic>
        <p:nvPicPr>
          <p:cNvPr id="9" name="图片 8">
            <a:extLst>
              <a:ext uri="{FF2B5EF4-FFF2-40B4-BE49-F238E27FC236}">
                <a16:creationId xmlns="" xmlns:a16="http://schemas.microsoft.com/office/drawing/2014/main" id="{7F1B524E-58AE-AC5B-AB08-F206B00A40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6929" y="250944"/>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13">
            <a:extLst>
              <a:ext uri="{FF2B5EF4-FFF2-40B4-BE49-F238E27FC236}">
                <a16:creationId xmlns="" xmlns:a16="http://schemas.microsoft.com/office/drawing/2014/main" id="{3B7AB769-83A1-E319-D845-B722BA43C987}"/>
              </a:ext>
            </a:extLst>
          </p:cNvPr>
          <p:cNvSpPr>
            <a:spLocks noGrp="1"/>
          </p:cNvSpPr>
          <p:nvPr>
            <p:ph type="sldNum" sz="quarter" idx="12"/>
          </p:nvPr>
        </p:nvSpPr>
        <p:spPr/>
        <p:txBody>
          <a:bodyPr/>
          <a:lstStyle/>
          <a:p>
            <a:fld id="{101218CE-149D-49E3-8033-D5CD97556C98}" type="slidenum">
              <a:rPr lang="zh-CN" altLang="en-US" smtClean="0"/>
              <a:pPr/>
              <a:t>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192077" y="250944"/>
            <a:ext cx="9640260" cy="577850"/>
            <a:chOff x="192077" y="250944"/>
            <a:chExt cx="9640260" cy="577850"/>
          </a:xfrm>
        </p:grpSpPr>
        <p:sp>
          <p:nvSpPr>
            <p:cNvPr id="2" name="六边形 1">
              <a:extLst>
                <a:ext uri="{FF2B5EF4-FFF2-40B4-BE49-F238E27FC236}">
                  <a16:creationId xmlns="" xmlns:a16="http://schemas.microsoft.com/office/drawing/2014/main" id="{77534484-A797-C2B0-614A-FE45D246A7F1}"/>
                </a:ext>
              </a:extLst>
            </p:cNvPr>
            <p:cNvSpPr/>
            <p:nvPr/>
          </p:nvSpPr>
          <p:spPr>
            <a:xfrm>
              <a:off x="192077" y="250944"/>
              <a:ext cx="935197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60469"/>
              <a:ext cx="941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Production Equipment and Manufacturing Status</a:t>
              </a:r>
            </a:p>
          </p:txBody>
        </p:sp>
      </p:gr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499302" y="1174215"/>
            <a:ext cx="11059730" cy="189160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ts val="3000"/>
              </a:lnSpc>
              <a:spcBef>
                <a:spcPct val="0"/>
              </a:spcBef>
              <a:buFont typeface="Wingdings" panose="05000000000000000000" pitchFamily="2" charset="2"/>
              <a:buChar char="u"/>
              <a:defRPr/>
            </a:pPr>
            <a:r>
              <a:rPr lang="en-US" altLang="zh-CN" sz="2200" dirty="0">
                <a:latin typeface="Arial" panose="020B0604020202020204" pitchFamily="34" charset="0"/>
                <a:ea typeface="黑体" panose="02010609060101010101" pitchFamily="49" charset="-122"/>
                <a:cs typeface="Arial" panose="020B0604020202020204" pitchFamily="34" charset="0"/>
              </a:rPr>
              <a:t>The primary equipment for magnetic powder production includes melting furnaces, </a:t>
            </a:r>
            <a:r>
              <a:rPr lang="en-US" altLang="zh-CN" sz="2200" dirty="0" smtClean="0">
                <a:solidFill>
                  <a:srgbClr val="FF0000"/>
                </a:solidFill>
                <a:latin typeface="Arial" panose="020B0604020202020204" pitchFamily="34" charset="0"/>
                <a:ea typeface="黑体" panose="02010609060101010101" pitchFamily="49" charset="-122"/>
                <a:cs typeface="Arial" panose="020B0604020202020204" pitchFamily="34" charset="0"/>
              </a:rPr>
              <a:t>rapid </a:t>
            </a:r>
            <a:r>
              <a:rPr lang="en-US" altLang="zh-CN" sz="2200" dirty="0">
                <a:solidFill>
                  <a:srgbClr val="FF0000"/>
                </a:solidFill>
                <a:latin typeface="Arial" panose="020B0604020202020204" pitchFamily="34" charset="0"/>
                <a:ea typeface="黑体" panose="02010609060101010101" pitchFamily="49" charset="-122"/>
                <a:cs typeface="Arial" panose="020B0604020202020204" pitchFamily="34" charset="0"/>
              </a:rPr>
              <a:t>quenching furnaces</a:t>
            </a:r>
            <a:r>
              <a:rPr lang="en-US" altLang="zh-CN" sz="2200" dirty="0">
                <a:latin typeface="Arial" panose="020B0604020202020204" pitchFamily="34" charset="0"/>
                <a:ea typeface="黑体" panose="02010609060101010101" pitchFamily="49" charset="-122"/>
                <a:cs typeface="Arial" panose="020B0604020202020204" pitchFamily="34" charset="0"/>
              </a:rPr>
              <a:t>, and crystallization furnaces. The crystal structure and magnetic properties of fast quenching magnetic powder are primarily determined by the fast quenching process, with the fast quenching furnace being the most critical equipment in the production of magnetic powder</a:t>
            </a:r>
            <a:r>
              <a:rPr lang="en-US" altLang="zh-CN" sz="2200" dirty="0" smtClean="0">
                <a:latin typeface="Arial" panose="020B0604020202020204" pitchFamily="34" charset="0"/>
                <a:ea typeface="黑体" panose="02010609060101010101" pitchFamily="49" charset="-122"/>
                <a:cs typeface="Arial" panose="020B0604020202020204" pitchFamily="34" charset="0"/>
              </a:rPr>
              <a:t>.</a:t>
            </a:r>
            <a:endParaRPr lang="en-US" altLang="zh-CN" sz="2200" dirty="0">
              <a:latin typeface="Arial" panose="020B0604020202020204" pitchFamily="34" charset="0"/>
              <a:ea typeface="黑体" panose="02010609060101010101"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10</a:t>
            </a:fld>
            <a:endParaRPr lang="zh-CN" altLang="en-US" dirty="0">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3">
            <a:extLst>
              <a:ext uri="{28A0092B-C50C-407E-A947-70E740481C1C}">
                <a14:useLocalDpi xmlns:a14="http://schemas.microsoft.com/office/drawing/2010/main" val="0"/>
              </a:ext>
            </a:extLst>
          </a:blip>
          <a:srcRect r="5075" b="11435"/>
          <a:stretch/>
        </p:blipFill>
        <p:spPr bwMode="auto">
          <a:xfrm>
            <a:off x="743906" y="3408677"/>
            <a:ext cx="2953935" cy="27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871" y="3412459"/>
            <a:ext cx="4080315" cy="272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259712" y="6153120"/>
            <a:ext cx="1757212" cy="338554"/>
          </a:xfrm>
          <a:prstGeom prst="rect">
            <a:avLst/>
          </a:prstGeom>
        </p:spPr>
        <p:txBody>
          <a:bodyPr wrap="none">
            <a:spAutoFit/>
          </a:bodyPr>
          <a:lstStyle/>
          <a:p>
            <a:r>
              <a:rPr lang="en-US" altLang="zh-CN" sz="1600" dirty="0" smtClean="0">
                <a:latin typeface="Arial" panose="020B0604020202020204" pitchFamily="34" charset="0"/>
                <a:ea typeface="黑体" panose="02010609060101010101" pitchFamily="49" charset="-122"/>
                <a:cs typeface="Arial" panose="020B0604020202020204" pitchFamily="34" charset="0"/>
              </a:rPr>
              <a:t>Melting Furnaces</a:t>
            </a:r>
            <a:endParaRPr lang="zh-CN" altLang="en-US" sz="1600" dirty="0">
              <a:latin typeface="Arial" panose="020B0604020202020204" pitchFamily="34" charset="0"/>
              <a:cs typeface="Arial" panose="020B0604020202020204" pitchFamily="34" charset="0"/>
            </a:endParaRPr>
          </a:p>
        </p:txBody>
      </p:sp>
      <p:sp>
        <p:nvSpPr>
          <p:cNvPr id="5" name="矩形 4"/>
          <p:cNvSpPr/>
          <p:nvPr/>
        </p:nvSpPr>
        <p:spPr>
          <a:xfrm>
            <a:off x="4343761" y="6153120"/>
            <a:ext cx="2678938" cy="338554"/>
          </a:xfrm>
          <a:prstGeom prst="rect">
            <a:avLst/>
          </a:prstGeom>
        </p:spPr>
        <p:txBody>
          <a:bodyPr wrap="none">
            <a:spAutoFit/>
          </a:bodyPr>
          <a:lstStyle/>
          <a:p>
            <a:r>
              <a:rPr lang="en-US" altLang="zh-CN" sz="1600" dirty="0" smtClean="0">
                <a:latin typeface="Arial" panose="020B0604020202020204" pitchFamily="34" charset="0"/>
                <a:ea typeface="黑体" panose="02010609060101010101" pitchFamily="49" charset="-122"/>
                <a:cs typeface="Arial" panose="020B0604020202020204" pitchFamily="34" charset="0"/>
              </a:rPr>
              <a:t>Rapid Quenching Furnaces</a:t>
            </a:r>
            <a:endParaRPr lang="zh-CN" altLang="en-US" sz="1600" dirty="0">
              <a:latin typeface="Arial" panose="020B0604020202020204" pitchFamily="34" charset="0"/>
              <a:cs typeface="Arial" panose="020B0604020202020204" pitchFamily="34" charset="0"/>
            </a:endParaRPr>
          </a:p>
        </p:txBody>
      </p:sp>
      <p:sp>
        <p:nvSpPr>
          <p:cNvPr id="6" name="矩形 5"/>
          <p:cNvSpPr/>
          <p:nvPr/>
        </p:nvSpPr>
        <p:spPr>
          <a:xfrm>
            <a:off x="8524928" y="6152698"/>
            <a:ext cx="2371162" cy="338554"/>
          </a:xfrm>
          <a:prstGeom prst="rect">
            <a:avLst/>
          </a:prstGeom>
        </p:spPr>
        <p:txBody>
          <a:bodyPr wrap="none">
            <a:spAutoFit/>
          </a:bodyPr>
          <a:lstStyle/>
          <a:p>
            <a:r>
              <a:rPr lang="en-US" altLang="zh-CN" sz="1600" dirty="0" smtClean="0">
                <a:latin typeface="Arial" panose="020B0604020202020204" pitchFamily="34" charset="0"/>
                <a:ea typeface="黑体" panose="02010609060101010101" pitchFamily="49" charset="-122"/>
                <a:cs typeface="Arial" panose="020B0604020202020204" pitchFamily="34" charset="0"/>
              </a:rPr>
              <a:t>Crystallization Furnaces</a:t>
            </a:r>
            <a:endParaRPr lang="zh-CN" altLang="en-US" sz="1600" dirty="0">
              <a:latin typeface="Arial" panose="020B0604020202020204" pitchFamily="34" charset="0"/>
              <a:cs typeface="Arial" panose="020B0604020202020204" pitchFamily="34" charset="0"/>
            </a:endParaRPr>
          </a:p>
        </p:txBody>
      </p:sp>
      <p:pic>
        <p:nvPicPr>
          <p:cNvPr id="1026" name="Picture 2" descr="E:\银磁磁粉\W.文件\磁粉标准\银磁磁粉生产流程PPT\微信图片_202205211443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8102" y="3408677"/>
            <a:ext cx="3628470" cy="272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7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zh-CN" altLang="zh-CN" sz="2800" dirty="0" smtClean="0">
                <a:solidFill>
                  <a:prstClr val="white"/>
                </a:solidFill>
                <a:latin typeface="Arial" panose="020B0604020202020204" pitchFamily="34" charset="0"/>
                <a:ea typeface="黑体" pitchFamily="49" charset="-122"/>
                <a:cs typeface="Arial" panose="020B0604020202020204" pitchFamily="34" charset="0"/>
              </a:rPr>
              <a:t>生产</a:t>
            </a:r>
            <a:r>
              <a:rPr lang="zh-CN" altLang="zh-CN" sz="2800" dirty="0">
                <a:solidFill>
                  <a:prstClr val="white"/>
                </a:solidFill>
                <a:latin typeface="Arial" panose="020B0604020202020204" pitchFamily="34" charset="0"/>
                <a:ea typeface="黑体" pitchFamily="49" charset="-122"/>
                <a:cs typeface="Arial" panose="020B0604020202020204" pitchFamily="34" charset="0"/>
              </a:rPr>
              <a:t>装备与制造</a:t>
            </a:r>
            <a:r>
              <a:rPr lang="zh-CN" altLang="zh-CN" sz="2800" dirty="0" smtClean="0">
                <a:solidFill>
                  <a:prstClr val="white"/>
                </a:solidFill>
                <a:latin typeface="Arial" panose="020B0604020202020204" pitchFamily="34" charset="0"/>
                <a:ea typeface="黑体" pitchFamily="49" charset="-122"/>
                <a:cs typeface="Arial" panose="020B0604020202020204" pitchFamily="34" charset="0"/>
              </a:rPr>
              <a:t>现状</a:t>
            </a:r>
            <a:endParaRPr lang="en-US" altLang="zh-CN" sz="2800"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11</a:t>
            </a:fld>
            <a:endParaRPr lang="zh-CN" altLang="en-US" dirty="0">
              <a:latin typeface="Arial" panose="020B0604020202020204" pitchFamily="34" charset="0"/>
              <a:cs typeface="Arial" panose="020B0604020202020204" pitchFamily="34" charset="0"/>
            </a:endParaRPr>
          </a:p>
        </p:txBody>
      </p:sp>
      <p:sp>
        <p:nvSpPr>
          <p:cNvPr id="12"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372302" y="1183740"/>
            <a:ext cx="11286298" cy="307777"/>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spcBef>
                <a:spcPct val="0"/>
              </a:spcBef>
              <a:buFont typeface="Wingdings" panose="05000000000000000000" pitchFamily="2" charset="2"/>
              <a:buChar char="u"/>
              <a:defRPr/>
            </a:pP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Rapid Quenching Furnace: A Technical Upgrade from Arc Furnace to Induction Furnace</a:t>
            </a:r>
            <a:endParaRPr lang="en-US" altLang="zh-CN" sz="2000" b="1" dirty="0" smtClean="0">
              <a:latin typeface="Arial" panose="020B0604020202020204" pitchFamily="34" charset="0"/>
              <a:ea typeface="黑体" panose="02010609060101010101" pitchFamily="49" charset="-122"/>
              <a:cs typeface="Arial" panose="020B0604020202020204" pitchFamily="34" charset="0"/>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824" y="3332706"/>
            <a:ext cx="2229124" cy="2972165"/>
          </a:xfrm>
          <a:prstGeom prst="rect">
            <a:avLst/>
          </a:prstGeom>
        </p:spPr>
      </p:pic>
      <p:sp>
        <p:nvSpPr>
          <p:cNvPr id="3" name="矩形 2"/>
          <p:cNvSpPr/>
          <p:nvPr/>
        </p:nvSpPr>
        <p:spPr>
          <a:xfrm>
            <a:off x="573078" y="1682440"/>
            <a:ext cx="11129445" cy="1587614"/>
          </a:xfrm>
          <a:prstGeom prst="rect">
            <a:avLst/>
          </a:prstGeom>
        </p:spPr>
        <p:txBody>
          <a:bodyPr wrap="square">
            <a:spAutoFit/>
          </a:bodyPr>
          <a:lstStyle/>
          <a:p>
            <a:pPr algn="just" eaLnBrk="0" hangingPunct="0">
              <a:lnSpc>
                <a:spcPts val="3000"/>
              </a:lnSpc>
              <a:spcBef>
                <a:spcPct val="0"/>
              </a:spcBef>
              <a:defRPr/>
            </a:pPr>
            <a:r>
              <a:rPr lang="en-US" altLang="zh-CN" dirty="0">
                <a:latin typeface="Arial" panose="020B0604020202020204" pitchFamily="34" charset="0"/>
                <a:ea typeface="黑体" panose="02010609060101010101" pitchFamily="49" charset="-122"/>
                <a:cs typeface="Arial" panose="020B0604020202020204" pitchFamily="34" charset="0"/>
              </a:rPr>
              <a:t>Since 2020, the production of </a:t>
            </a:r>
            <a:r>
              <a:rPr lang="en-US" altLang="zh-CN" dirty="0" smtClean="0">
                <a:latin typeface="Arial" panose="020B0604020202020204" pitchFamily="34" charset="0"/>
                <a:ea typeface="黑体" panose="02010609060101010101" pitchFamily="49" charset="-122"/>
                <a:cs typeface="Arial" panose="020B0604020202020204" pitchFamily="34" charset="0"/>
              </a:rPr>
              <a:t>rapidly quenched </a:t>
            </a:r>
            <a:r>
              <a:rPr lang="en-US" altLang="zh-CN" dirty="0">
                <a:latin typeface="Arial" panose="020B0604020202020204" pitchFamily="34" charset="0"/>
                <a:ea typeface="黑体" panose="02010609060101010101" pitchFamily="49" charset="-122"/>
                <a:cs typeface="Arial" panose="020B0604020202020204" pitchFamily="34" charset="0"/>
              </a:rPr>
              <a:t>magnetic powder in China has rapidly transitioned from arc furnaces to induction furnaces. The magnetic powder produced by </a:t>
            </a:r>
            <a:r>
              <a:rPr lang="en-US" altLang="zh-CN" dirty="0">
                <a:solidFill>
                  <a:srgbClr val="FF0000"/>
                </a:solidFill>
                <a:latin typeface="Arial" panose="020B0604020202020204" pitchFamily="34" charset="0"/>
                <a:ea typeface="黑体" panose="02010609060101010101" pitchFamily="49" charset="-122"/>
                <a:cs typeface="Arial" panose="020B0604020202020204" pitchFamily="34" charset="0"/>
              </a:rPr>
              <a:t>induction furnaces exhibits higher and more stable magnetic properties. </a:t>
            </a:r>
            <a:r>
              <a:rPr lang="en-US" altLang="zh-CN" dirty="0">
                <a:latin typeface="Arial" panose="020B0604020202020204" pitchFamily="34" charset="0"/>
                <a:ea typeface="黑体" panose="02010609060101010101" pitchFamily="49" charset="-122"/>
                <a:cs typeface="Arial" panose="020B0604020202020204" pitchFamily="34" charset="0"/>
              </a:rPr>
              <a:t>The more than 50 rapid quenching furnaces mentioned earlier specifically refer to induction furnaces, excluding the arc furnaces that have been phased out.</a:t>
            </a:r>
          </a:p>
        </p:txBody>
      </p:sp>
      <p:sp>
        <p:nvSpPr>
          <p:cNvPr id="7" name="矩形 6"/>
          <p:cNvSpPr/>
          <p:nvPr/>
        </p:nvSpPr>
        <p:spPr>
          <a:xfrm>
            <a:off x="2445111" y="6272767"/>
            <a:ext cx="3306392" cy="338554"/>
          </a:xfrm>
          <a:prstGeom prst="rect">
            <a:avLst/>
          </a:prstGeom>
        </p:spPr>
        <p:txBody>
          <a:bodyPr wrap="square">
            <a:spAutoFit/>
          </a:bodyPr>
          <a:lstStyle/>
          <a:p>
            <a:r>
              <a:rPr lang="en-US" altLang="zh-CN" sz="1600" dirty="0">
                <a:latin typeface="Arial" panose="020B0604020202020204" pitchFamily="34" charset="0"/>
                <a:ea typeface="黑体" panose="02010609060101010101" pitchFamily="49" charset="-122"/>
                <a:cs typeface="Arial" panose="020B0604020202020204" pitchFamily="34" charset="0"/>
              </a:rPr>
              <a:t>Arc Rapid Quenching Furnace</a:t>
            </a:r>
            <a:endParaRPr lang="zh-CN" altLang="en-US" sz="1600" dirty="0">
              <a:latin typeface="Arial" panose="020B0604020202020204" pitchFamily="34" charset="0"/>
              <a:cs typeface="Arial" panose="020B0604020202020204" pitchFamily="34" charset="0"/>
            </a:endParaRPr>
          </a:p>
        </p:txBody>
      </p:sp>
      <p:sp>
        <p:nvSpPr>
          <p:cNvPr id="14" name="矩形 13"/>
          <p:cNvSpPr/>
          <p:nvPr/>
        </p:nvSpPr>
        <p:spPr>
          <a:xfrm>
            <a:off x="6662473" y="6253303"/>
            <a:ext cx="4306491" cy="338554"/>
          </a:xfrm>
          <a:prstGeom prst="rect">
            <a:avLst/>
          </a:prstGeom>
        </p:spPr>
        <p:txBody>
          <a:bodyPr wrap="square">
            <a:spAutoFit/>
          </a:bodyPr>
          <a:lstStyle/>
          <a:p>
            <a:r>
              <a:rPr lang="en-US" altLang="zh-CN" sz="1600" dirty="0">
                <a:latin typeface="Arial" panose="020B0604020202020204" pitchFamily="34" charset="0"/>
                <a:ea typeface="黑体" panose="02010609060101010101" pitchFamily="49" charset="-122"/>
                <a:cs typeface="Arial" panose="020B0604020202020204" pitchFamily="34" charset="0"/>
              </a:rPr>
              <a:t>Induction Rapid Quenching </a:t>
            </a:r>
            <a:r>
              <a:rPr lang="en-US" altLang="zh-CN" sz="1600" dirty="0" smtClean="0">
                <a:latin typeface="Arial" panose="020B0604020202020204" pitchFamily="34" charset="0"/>
                <a:ea typeface="黑体" panose="02010609060101010101" pitchFamily="49" charset="-122"/>
                <a:cs typeface="Arial" panose="020B0604020202020204" pitchFamily="34" charset="0"/>
              </a:rPr>
              <a:t>Furnace</a:t>
            </a:r>
            <a:endParaRPr lang="zh-CN" altLang="en-US" sz="1600" dirty="0">
              <a:latin typeface="Arial" panose="020B0604020202020204" pitchFamily="34" charset="0"/>
              <a:cs typeface="Arial" panose="020B0604020202020204" pitchFamily="34" charset="0"/>
            </a:endParaRPr>
          </a:p>
        </p:txBody>
      </p:sp>
      <p:pic>
        <p:nvPicPr>
          <p:cNvPr id="15"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4763" y="3615901"/>
            <a:ext cx="4002047" cy="266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192077" y="250944"/>
            <a:ext cx="9640260" cy="577850"/>
            <a:chOff x="192077" y="250944"/>
            <a:chExt cx="9640260" cy="577850"/>
          </a:xfrm>
        </p:grpSpPr>
        <p:sp>
          <p:nvSpPr>
            <p:cNvPr id="16" name="六边形 15">
              <a:extLst>
                <a:ext uri="{FF2B5EF4-FFF2-40B4-BE49-F238E27FC236}">
                  <a16:creationId xmlns="" xmlns:a16="http://schemas.microsoft.com/office/drawing/2014/main" id="{77534484-A797-C2B0-614A-FE45D246A7F1}"/>
                </a:ext>
              </a:extLst>
            </p:cNvPr>
            <p:cNvSpPr/>
            <p:nvPr/>
          </p:nvSpPr>
          <p:spPr>
            <a:xfrm>
              <a:off x="192077" y="250944"/>
              <a:ext cx="935197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7"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60469"/>
              <a:ext cx="941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Production Equipment and Manufacturing Status</a:t>
              </a:r>
            </a:p>
          </p:txBody>
        </p:sp>
      </p:grpSp>
    </p:spTree>
    <p:extLst>
      <p:ext uri="{BB962C8B-B14F-4D97-AF65-F5344CB8AC3E}">
        <p14:creationId xmlns:p14="http://schemas.microsoft.com/office/powerpoint/2010/main" val="2646329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生产</a:t>
            </a:r>
            <a:r>
              <a:rPr lang="zh-CN" altLang="zh-CN" sz="2800" b="1" dirty="0">
                <a:solidFill>
                  <a:prstClr val="white"/>
                </a:solidFill>
                <a:latin typeface="Arial" panose="020B0604020202020204" pitchFamily="34" charset="0"/>
                <a:ea typeface="黑体" pitchFamily="49" charset="-122"/>
                <a:cs typeface="Arial" panose="020B0604020202020204" pitchFamily="34" charset="0"/>
              </a:rPr>
              <a:t>装备与制造</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现状</a:t>
            </a:r>
            <a:endParaRPr lang="en-US" altLang="zh-CN"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a:xfrm>
            <a:off x="8750300" y="6356353"/>
            <a:ext cx="2844800" cy="365125"/>
          </a:xfrm>
        </p:spPr>
        <p:txBody>
          <a:bodyPr/>
          <a:lstStyle/>
          <a:p>
            <a:fld id="{101218CE-149D-49E3-8033-D5CD97556C98}" type="slidenum">
              <a:rPr lang="zh-CN" altLang="en-US" smtClean="0">
                <a:latin typeface="Arial" panose="020B0604020202020204" pitchFamily="34" charset="0"/>
                <a:cs typeface="Arial" panose="020B0604020202020204" pitchFamily="34" charset="0"/>
              </a:rPr>
              <a:pPr/>
              <a:t>12</a:t>
            </a:fld>
            <a:endParaRPr lang="zh-CN" altLang="en-US" dirty="0">
              <a:latin typeface="Arial" panose="020B0604020202020204" pitchFamily="34" charset="0"/>
              <a:cs typeface="Arial" panose="020B0604020202020204" pitchFamily="34" charset="0"/>
            </a:endParaRPr>
          </a:p>
        </p:txBody>
      </p:sp>
      <p:sp>
        <p:nvSpPr>
          <p:cNvPr id="6" name="矩形 5"/>
          <p:cNvSpPr/>
          <p:nvPr/>
        </p:nvSpPr>
        <p:spPr>
          <a:xfrm>
            <a:off x="422265" y="3746169"/>
            <a:ext cx="10987321" cy="1138197"/>
          </a:xfrm>
          <a:prstGeom prst="rect">
            <a:avLst/>
          </a:prstGeom>
        </p:spPr>
        <p:txBody>
          <a:bodyPr wrap="square">
            <a:spAutoFit/>
          </a:bodyPr>
          <a:lstStyle/>
          <a:p>
            <a:pPr algn="just" eaLnBrk="0" hangingPunct="0">
              <a:lnSpc>
                <a:spcPts val="2800"/>
              </a:lnSpc>
              <a:spcBef>
                <a:spcPct val="0"/>
              </a:spcBef>
              <a:defRPr/>
            </a:pPr>
            <a:r>
              <a:rPr lang="en-US" altLang="zh-CN" sz="2000" b="1" dirty="0">
                <a:solidFill>
                  <a:schemeClr val="accent1"/>
                </a:solidFill>
                <a:latin typeface="Arial" panose="020B0604020202020204" pitchFamily="34" charset="0"/>
                <a:ea typeface="黑体" panose="02010609060101010101" pitchFamily="49" charset="-122"/>
                <a:cs typeface="Arial" panose="020B0604020202020204" pitchFamily="34" charset="0"/>
              </a:rPr>
              <a:t>After 2020:</a:t>
            </a:r>
          </a:p>
          <a:p>
            <a:pPr algn="just" eaLnBrk="0" hangingPunct="0">
              <a:lnSpc>
                <a:spcPts val="2800"/>
              </a:lnSpc>
              <a:spcBef>
                <a:spcPct val="0"/>
              </a:spcBef>
              <a:defRPr/>
            </a:pPr>
            <a:r>
              <a:rPr lang="en-US" altLang="zh-CN" sz="2000" dirty="0">
                <a:latin typeface="Arial" panose="020B0604020202020204" pitchFamily="34" charset="0"/>
                <a:ea typeface="黑体" panose="02010609060101010101" pitchFamily="49" charset="-122"/>
                <a:cs typeface="Arial" panose="020B0604020202020204" pitchFamily="34" charset="0"/>
              </a:rPr>
              <a:t>The quality of the equipment improved rapidly, and prices continued to decline. Currently, the price is generally around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3 to 4 million RMB per unit</a:t>
            </a:r>
            <a:r>
              <a:rPr lang="en-US" altLang="zh-CN" sz="2000" dirty="0">
                <a:latin typeface="Arial" panose="020B0604020202020204" pitchFamily="34" charset="0"/>
                <a:ea typeface="黑体" panose="02010609060101010101" pitchFamily="49" charset="-122"/>
                <a:cs typeface="Arial" panose="020B0604020202020204" pitchFamily="34" charset="0"/>
              </a:rPr>
              <a:t>.</a:t>
            </a:r>
            <a:endParaRPr lang="zh-CN" altLang="zh-CN" sz="2000" dirty="0">
              <a:latin typeface="Arial" panose="020B0604020202020204" pitchFamily="34" charset="0"/>
              <a:ea typeface="黑体" panose="02010609060101010101" pitchFamily="49" charset="-122"/>
              <a:cs typeface="Arial" panose="020B0604020202020204" pitchFamily="34" charset="0"/>
            </a:endParaRPr>
          </a:p>
        </p:txBody>
      </p:sp>
      <p:sp>
        <p:nvSpPr>
          <p:cNvPr id="3" name="矩形 2"/>
          <p:cNvSpPr/>
          <p:nvPr/>
        </p:nvSpPr>
        <p:spPr>
          <a:xfrm>
            <a:off x="470807" y="5232440"/>
            <a:ext cx="11029043" cy="824008"/>
          </a:xfrm>
          <a:prstGeom prst="rect">
            <a:avLst/>
          </a:prstGeom>
          <a:ln w="38100">
            <a:solidFill>
              <a:srgbClr val="004A8D"/>
            </a:solidFill>
            <a:prstDash val="sysDash"/>
          </a:ln>
        </p:spPr>
        <p:txBody>
          <a:bodyPr wrap="square">
            <a:spAutoFit/>
          </a:bodyPr>
          <a:lstStyle/>
          <a:p>
            <a:pPr algn="just" eaLnBrk="0" hangingPunct="0">
              <a:lnSpc>
                <a:spcPts val="3000"/>
              </a:lnSpc>
              <a:spcBef>
                <a:spcPct val="0"/>
              </a:spcBef>
              <a:buSzPct val="80000"/>
              <a:defRPr/>
            </a:pPr>
            <a:r>
              <a:rPr lang="en-US" altLang="zh-CN" sz="2000" b="1" dirty="0">
                <a:latin typeface="Arial" panose="020B0604020202020204" pitchFamily="34" charset="0"/>
                <a:ea typeface="黑体" panose="02010609060101010101" pitchFamily="49" charset="-122"/>
                <a:cs typeface="Arial" panose="020B0604020202020204" pitchFamily="34" charset="0"/>
              </a:rPr>
              <a:t>It is reported that some magnetic powder manufacturers self-manufacture rapid quenching furnaces, allowing them to control costs at </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over 2 million RMB per unit.</a:t>
            </a:r>
            <a:endParaRPr lang="zh-CN"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4" name="矩形 13"/>
          <p:cNvSpPr/>
          <p:nvPr/>
        </p:nvSpPr>
        <p:spPr>
          <a:xfrm>
            <a:off x="403490" y="1734330"/>
            <a:ext cx="11191610" cy="1856342"/>
          </a:xfrm>
          <a:prstGeom prst="rect">
            <a:avLst/>
          </a:prstGeom>
        </p:spPr>
        <p:txBody>
          <a:bodyPr wrap="square">
            <a:spAutoFit/>
          </a:bodyPr>
          <a:lstStyle/>
          <a:p>
            <a:pPr algn="just" eaLnBrk="0" hangingPunct="0">
              <a:lnSpc>
                <a:spcPts val="2800"/>
              </a:lnSpc>
              <a:spcBef>
                <a:spcPct val="0"/>
              </a:spcBef>
              <a:defRPr/>
            </a:pPr>
            <a:r>
              <a:rPr lang="en-US" altLang="zh-CN" sz="2000" b="1" dirty="0">
                <a:solidFill>
                  <a:schemeClr val="accent1"/>
                </a:solidFill>
                <a:latin typeface="Arial" panose="020B0604020202020204" pitchFamily="34" charset="0"/>
                <a:ea typeface="黑体" panose="02010609060101010101" pitchFamily="49" charset="-122"/>
                <a:cs typeface="Arial" panose="020B0604020202020204" pitchFamily="34" charset="0"/>
              </a:rPr>
              <a:t>Before 2020:</a:t>
            </a:r>
          </a:p>
          <a:p>
            <a:pPr algn="just" eaLnBrk="0" hangingPunct="0">
              <a:lnSpc>
                <a:spcPts val="2800"/>
              </a:lnSpc>
              <a:spcBef>
                <a:spcPct val="0"/>
              </a:spcBef>
              <a:defRPr/>
            </a:pPr>
            <a:r>
              <a:rPr lang="en-US" altLang="zh-CN" sz="2000" dirty="0">
                <a:latin typeface="Arial" panose="020B0604020202020204" pitchFamily="34" charset="0"/>
                <a:ea typeface="黑体" panose="02010609060101010101" pitchFamily="49" charset="-122"/>
                <a:cs typeface="Arial" panose="020B0604020202020204" pitchFamily="34" charset="0"/>
              </a:rPr>
              <a:t>Induction rapid quenching furnace equipment had poor quality and high prices (approximately 6 million RMB per unit).</a:t>
            </a:r>
          </a:p>
          <a:p>
            <a:pPr algn="just" eaLnBrk="0" hangingPunct="0">
              <a:lnSpc>
                <a:spcPts val="2800"/>
              </a:lnSpc>
              <a:spcBef>
                <a:spcPct val="0"/>
              </a:spcBef>
              <a:defRPr/>
            </a:pPr>
            <a:r>
              <a:rPr lang="en-US" altLang="zh-CN" sz="2000" dirty="0">
                <a:latin typeface="Arial" panose="020B0604020202020204" pitchFamily="34" charset="0"/>
                <a:ea typeface="黑体" panose="02010609060101010101" pitchFamily="49" charset="-122"/>
                <a:cs typeface="Arial" panose="020B0604020202020204" pitchFamily="34" charset="0"/>
              </a:rPr>
              <a:t>Long commissioning period: It typically required about two years of commissioning before the equipment could be put into normal operation, resulting in low production efficiency</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endParaRPr lang="en-US" altLang="zh-CN" sz="2000" dirty="0">
              <a:latin typeface="Arial" panose="020B0604020202020204" pitchFamily="34" charset="0"/>
              <a:ea typeface="黑体" panose="02010609060101010101" pitchFamily="49" charset="-122"/>
              <a:cs typeface="Arial" panose="020B0604020202020204" pitchFamily="34" charset="0"/>
            </a:endParaRPr>
          </a:p>
        </p:txBody>
      </p:sp>
      <p:grpSp>
        <p:nvGrpSpPr>
          <p:cNvPr id="13" name="组合 12"/>
          <p:cNvGrpSpPr/>
          <p:nvPr/>
        </p:nvGrpSpPr>
        <p:grpSpPr>
          <a:xfrm>
            <a:off x="192077" y="250944"/>
            <a:ext cx="9640260" cy="577850"/>
            <a:chOff x="192077" y="250944"/>
            <a:chExt cx="9640260" cy="577850"/>
          </a:xfrm>
        </p:grpSpPr>
        <p:sp>
          <p:nvSpPr>
            <p:cNvPr id="15" name="六边形 14">
              <a:extLst>
                <a:ext uri="{FF2B5EF4-FFF2-40B4-BE49-F238E27FC236}">
                  <a16:creationId xmlns="" xmlns:a16="http://schemas.microsoft.com/office/drawing/2014/main" id="{77534484-A797-C2B0-614A-FE45D246A7F1}"/>
                </a:ext>
              </a:extLst>
            </p:cNvPr>
            <p:cNvSpPr/>
            <p:nvPr/>
          </p:nvSpPr>
          <p:spPr>
            <a:xfrm>
              <a:off x="192077" y="250944"/>
              <a:ext cx="935197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6"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60469"/>
              <a:ext cx="941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Production Equipment and Manufacturing Status</a:t>
              </a:r>
            </a:p>
          </p:txBody>
        </p:sp>
      </p:grpSp>
      <p:sp>
        <p:nvSpPr>
          <p:cNvPr id="1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362777" y="1164690"/>
            <a:ext cx="11158771" cy="307777"/>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spcBef>
                <a:spcPct val="0"/>
              </a:spcBef>
              <a:buFont typeface="Wingdings" panose="05000000000000000000" pitchFamily="2" charset="2"/>
              <a:buChar char="u"/>
              <a:defRPr/>
            </a:pP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Rapid Quenching Furnace: A Technical Upgrade from Arc Furnace to Induction Furnace</a:t>
            </a:r>
            <a:endParaRPr lang="en-US" altLang="zh-CN" sz="2000" b="1" dirty="0" smtClean="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54868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13</a:t>
            </a:fld>
            <a:endParaRPr lang="zh-CN" altLang="en-US" dirty="0">
              <a:latin typeface="Arial" panose="020B0604020202020204" pitchFamily="34" charset="0"/>
              <a:cs typeface="Arial" panose="020B0604020202020204" pitchFamily="34" charset="0"/>
            </a:endParaRPr>
          </a:p>
        </p:txBody>
      </p:sp>
      <p:sp>
        <p:nvSpPr>
          <p:cNvPr id="4" name="矩形 3"/>
          <p:cNvSpPr/>
          <p:nvPr/>
        </p:nvSpPr>
        <p:spPr>
          <a:xfrm>
            <a:off x="527969" y="2407461"/>
            <a:ext cx="7595064" cy="1978170"/>
          </a:xfrm>
          <a:prstGeom prst="rect">
            <a:avLst/>
          </a:prstGeom>
        </p:spPr>
        <p:txBody>
          <a:bodyPr wrap="square">
            <a:spAutoFit/>
          </a:bodyPr>
          <a:lstStyle/>
          <a:p>
            <a:pPr marL="285750" indent="-285750" algn="just" eaLnBrk="0" hangingPunct="0">
              <a:lnSpc>
                <a:spcPts val="3000"/>
              </a:lnSpc>
              <a:spcBef>
                <a:spcPct val="0"/>
              </a:spcBef>
              <a:buFont typeface="Wingdings" panose="05000000000000000000" pitchFamily="2" charset="2"/>
              <a:buChar char="l"/>
              <a:defRPr/>
            </a:pPr>
            <a:r>
              <a:rPr lang="en-US" altLang="zh-CN" sz="2000" dirty="0">
                <a:latin typeface="Arial" panose="020B0604020202020204" pitchFamily="34" charset="0"/>
                <a:ea typeface="黑体" panose="02010609060101010101" pitchFamily="49" charset="-122"/>
                <a:cs typeface="Arial" panose="020B0604020202020204" pitchFamily="34" charset="0"/>
              </a:rPr>
              <a:t>Originally imported consumables: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Molybdenum wheel </a:t>
            </a:r>
            <a:r>
              <a:rPr lang="en-US" altLang="zh-CN" sz="2000" dirty="0">
                <a:latin typeface="Arial" panose="020B0604020202020204" pitchFamily="34" charset="0"/>
                <a:ea typeface="黑体" panose="02010609060101010101" pitchFamily="49" charset="-122"/>
                <a:cs typeface="Arial" panose="020B0604020202020204" pitchFamily="34" charset="0"/>
              </a:rPr>
              <a:t>approximately 400,000 RMB per piece,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alloy wheel </a:t>
            </a:r>
            <a:r>
              <a:rPr lang="en-US" altLang="zh-CN" sz="2000" dirty="0">
                <a:latin typeface="Arial" panose="020B0604020202020204" pitchFamily="34" charset="0"/>
                <a:ea typeface="黑体" panose="02010609060101010101" pitchFamily="49" charset="-122"/>
                <a:cs typeface="Arial" panose="020B0604020202020204" pitchFamily="34" charset="0"/>
              </a:rPr>
              <a:t>approximately 900,000 RMB per piece;</a:t>
            </a:r>
          </a:p>
          <a:p>
            <a:pPr marL="285750" indent="-285750" algn="just" eaLnBrk="0" hangingPunct="0">
              <a:lnSpc>
                <a:spcPts val="3000"/>
              </a:lnSpc>
              <a:spcBef>
                <a:spcPct val="0"/>
              </a:spcBef>
              <a:buFont typeface="Wingdings" panose="05000000000000000000" pitchFamily="2" charset="2"/>
              <a:buChar char="l"/>
              <a:defRPr/>
            </a:pPr>
            <a:r>
              <a:rPr lang="en-US" altLang="zh-CN" sz="2000" dirty="0">
                <a:latin typeface="Arial" panose="020B0604020202020204" pitchFamily="34" charset="0"/>
                <a:ea typeface="黑体" panose="02010609060101010101" pitchFamily="49" charset="-122"/>
                <a:cs typeface="Arial" panose="020B0604020202020204" pitchFamily="34" charset="0"/>
              </a:rPr>
              <a:t>Currently domestic alternatives: Domestic alloy wheel, price approximately 400,000 RMB per piece</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p:txBody>
      </p:sp>
      <p:cxnSp>
        <p:nvCxnSpPr>
          <p:cNvPr id="5"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6" name="图片 5">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生产</a:t>
            </a:r>
            <a:r>
              <a:rPr lang="zh-CN" altLang="zh-CN" sz="2800" b="1" dirty="0">
                <a:solidFill>
                  <a:prstClr val="white"/>
                </a:solidFill>
                <a:latin typeface="Arial" panose="020B0604020202020204" pitchFamily="34" charset="0"/>
                <a:ea typeface="黑体" pitchFamily="49" charset="-122"/>
                <a:cs typeface="Arial" panose="020B0604020202020204" pitchFamily="34" charset="0"/>
              </a:rPr>
              <a:t>装备与制造</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现状</a:t>
            </a:r>
            <a:endParaRPr lang="en-US" altLang="zh-CN"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9"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308244" y="1045615"/>
            <a:ext cx="11433119" cy="866327"/>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ct val="150000"/>
              </a:lnSpc>
              <a:spcBef>
                <a:spcPct val="0"/>
              </a:spcBef>
              <a:buFont typeface="Wingdings" panose="05000000000000000000" pitchFamily="2" charset="2"/>
              <a:buChar char="u"/>
              <a:defRPr/>
            </a:pP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Rapid Quenching Furnace: </a:t>
            </a:r>
            <a:r>
              <a:rPr lang="en-US" altLang="zh-CN" sz="2000" b="1" dirty="0">
                <a:latin typeface="Arial" panose="020B0604020202020204" pitchFamily="34" charset="0"/>
                <a:ea typeface="黑体" panose="02010609060101010101" pitchFamily="49" charset="-122"/>
                <a:cs typeface="Arial" panose="020B0604020202020204" pitchFamily="34" charset="0"/>
              </a:rPr>
              <a:t>Core Consumables </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 Molybdenum Wheel </a:t>
            </a:r>
            <a:r>
              <a:rPr lang="en-US" altLang="zh-CN" sz="2000" b="1" dirty="0">
                <a:latin typeface="Arial" panose="020B0604020202020204" pitchFamily="34" charset="0"/>
                <a:ea typeface="黑体" panose="02010609060101010101" pitchFamily="49" charset="-122"/>
                <a:cs typeface="Arial" panose="020B0604020202020204" pitchFamily="34" charset="0"/>
              </a:rPr>
              <a:t>or </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Alloy Wheel Domestically Produced</a:t>
            </a:r>
            <a:endParaRPr lang="en-US" altLang="zh-CN" sz="2000" b="1" dirty="0" smtClean="0">
              <a:latin typeface="Arial" panose="020B0604020202020204" pitchFamily="34" charset="0"/>
              <a:ea typeface="黑体" panose="02010609060101010101" pitchFamily="49" charset="-122"/>
              <a:cs typeface="Arial" panose="020B0604020202020204"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6995" b="15677"/>
          <a:stretch/>
        </p:blipFill>
        <p:spPr>
          <a:xfrm>
            <a:off x="8238259" y="1857999"/>
            <a:ext cx="3663583" cy="3267812"/>
          </a:xfrm>
          <a:prstGeom prst="rect">
            <a:avLst/>
          </a:prstGeom>
        </p:spPr>
      </p:pic>
      <p:sp>
        <p:nvSpPr>
          <p:cNvPr id="10" name="矩形 9"/>
          <p:cNvSpPr/>
          <p:nvPr/>
        </p:nvSpPr>
        <p:spPr>
          <a:xfrm>
            <a:off x="611178" y="5432876"/>
            <a:ext cx="11129446" cy="1015663"/>
          </a:xfrm>
          <a:prstGeom prst="rect">
            <a:avLst/>
          </a:prstGeom>
          <a:ln w="38100">
            <a:solidFill>
              <a:srgbClr val="C00000"/>
            </a:solidFill>
            <a:prstDash val="sysDash"/>
          </a:ln>
        </p:spPr>
        <p:txBody>
          <a:bodyPr wrap="square">
            <a:spAutoFit/>
          </a:bodyPr>
          <a:lstStyle/>
          <a:p>
            <a:pPr algn="just" eaLnBrk="0" hangingPunct="0">
              <a:lnSpc>
                <a:spcPct val="150000"/>
              </a:lnSpc>
              <a:spcBef>
                <a:spcPct val="0"/>
              </a:spcBef>
              <a:defRPr/>
            </a:pPr>
            <a:r>
              <a:rPr lang="en-US" altLang="zh-CN" sz="2000" b="1" dirty="0">
                <a:latin typeface="Arial" panose="020B0604020202020204" pitchFamily="34" charset="0"/>
                <a:ea typeface="黑体" panose="02010609060101010101" pitchFamily="49" charset="-122"/>
                <a:cs typeface="Arial" panose="020B0604020202020204" pitchFamily="34" charset="0"/>
              </a:rPr>
              <a:t>Significantly reduces the cost per ton of magnetic powder production, with domestic alloy wheels cutting production costs by approximately </a:t>
            </a:r>
            <a:r>
              <a:rPr lang="en-US" altLang="zh-CN" sz="2000" b="1" dirty="0" smtClean="0">
                <a:latin typeface="Arial" panose="020B0604020202020204" pitchFamily="34" charset="0"/>
                <a:ea typeface="黑体" panose="02010609060101010101" pitchFamily="49" charset="-122"/>
                <a:cs typeface="Arial" panose="020B0604020202020204" pitchFamily="34" charset="0"/>
              </a:rPr>
              <a:t>1100 RMB per </a:t>
            </a:r>
            <a:r>
              <a:rPr lang="en-US" altLang="zh-CN" sz="2000" b="1" dirty="0">
                <a:latin typeface="Arial" panose="020B0604020202020204" pitchFamily="34" charset="0"/>
                <a:ea typeface="黑体" panose="02010609060101010101" pitchFamily="49" charset="-122"/>
                <a:cs typeface="Arial" panose="020B0604020202020204" pitchFamily="34" charset="0"/>
              </a:rPr>
              <a:t>ton</a:t>
            </a:r>
            <a:r>
              <a:rPr lang="en-US" altLang="zh-CN" sz="2000" b="1" dirty="0" smtClean="0">
                <a:latin typeface="Arial" panose="020B0604020202020204" pitchFamily="34" charset="0"/>
                <a:ea typeface="黑体" panose="02010609060101010101" pitchFamily="49" charset="-122"/>
                <a:cs typeface="Arial" panose="020B0604020202020204" pitchFamily="34" charset="0"/>
              </a:rPr>
              <a:t>.</a:t>
            </a:r>
            <a:endParaRPr lang="en-US" altLang="zh-CN" sz="2000" b="1" dirty="0">
              <a:latin typeface="Arial" panose="020B0604020202020204" pitchFamily="34" charset="0"/>
              <a:ea typeface="黑体" panose="02010609060101010101" pitchFamily="49" charset="-122"/>
              <a:cs typeface="Arial" panose="020B0604020202020204" pitchFamily="34" charset="0"/>
            </a:endParaRPr>
          </a:p>
        </p:txBody>
      </p:sp>
      <p:grpSp>
        <p:nvGrpSpPr>
          <p:cNvPr id="15" name="组合 14"/>
          <p:cNvGrpSpPr/>
          <p:nvPr/>
        </p:nvGrpSpPr>
        <p:grpSpPr>
          <a:xfrm>
            <a:off x="192077" y="250944"/>
            <a:ext cx="9640260" cy="577850"/>
            <a:chOff x="192077" y="250944"/>
            <a:chExt cx="9640260" cy="577850"/>
          </a:xfrm>
        </p:grpSpPr>
        <p:sp>
          <p:nvSpPr>
            <p:cNvPr id="16" name="六边形 15">
              <a:extLst>
                <a:ext uri="{FF2B5EF4-FFF2-40B4-BE49-F238E27FC236}">
                  <a16:creationId xmlns="" xmlns:a16="http://schemas.microsoft.com/office/drawing/2014/main" id="{77534484-A797-C2B0-614A-FE45D246A7F1}"/>
                </a:ext>
              </a:extLst>
            </p:cNvPr>
            <p:cNvSpPr/>
            <p:nvPr/>
          </p:nvSpPr>
          <p:spPr>
            <a:xfrm>
              <a:off x="192077" y="250944"/>
              <a:ext cx="935197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7"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60469"/>
              <a:ext cx="941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Production Equipment and Manufacturing Status</a:t>
              </a:r>
            </a:p>
          </p:txBody>
        </p:sp>
      </p:grpSp>
    </p:spTree>
    <p:extLst>
      <p:ext uri="{BB962C8B-B14F-4D97-AF65-F5344CB8AC3E}">
        <p14:creationId xmlns:p14="http://schemas.microsoft.com/office/powerpoint/2010/main" val="7175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70763" y="6286490"/>
            <a:ext cx="2844800" cy="365125"/>
          </a:xfrm>
        </p:spPr>
        <p:txBody>
          <a:bodyPr/>
          <a:lstStyle/>
          <a:p>
            <a:fld id="{101218CE-149D-49E3-8033-D5CD97556C98}" type="slidenum">
              <a:rPr lang="zh-CN" altLang="en-US" smtClean="0">
                <a:latin typeface="Arial" panose="020B0604020202020204" pitchFamily="34" charset="0"/>
                <a:cs typeface="Arial" panose="020B0604020202020204" pitchFamily="34" charset="0"/>
              </a:rPr>
              <a:pPr/>
              <a:t>14</a:t>
            </a:fld>
            <a:endParaRPr lang="zh-CN" altLang="en-US" dirty="0">
              <a:latin typeface="Arial" panose="020B0604020202020204" pitchFamily="34" charset="0"/>
              <a:cs typeface="Arial" panose="020B0604020202020204" pitchFamily="34" charset="0"/>
            </a:endParaRPr>
          </a:p>
        </p:txBody>
      </p:sp>
      <p:cxnSp>
        <p:nvCxnSpPr>
          <p:cNvPr id="5"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6" name="图片 5">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生产</a:t>
            </a:r>
            <a:r>
              <a:rPr lang="zh-CN" altLang="zh-CN" sz="2800" b="1" dirty="0">
                <a:solidFill>
                  <a:prstClr val="white"/>
                </a:solidFill>
                <a:latin typeface="Arial" panose="020B0604020202020204" pitchFamily="34" charset="0"/>
                <a:ea typeface="黑体" pitchFamily="49" charset="-122"/>
                <a:cs typeface="Arial" panose="020B0604020202020204" pitchFamily="34" charset="0"/>
              </a:rPr>
              <a:t>装备与制造</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现状</a:t>
            </a:r>
            <a:endParaRPr lang="en-US" altLang="zh-CN"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2"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584469" y="1169698"/>
            <a:ext cx="6883131" cy="461665"/>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ct val="150000"/>
              </a:lnSpc>
              <a:spcBef>
                <a:spcPct val="0"/>
              </a:spcBef>
              <a:buFont typeface="Wingdings" panose="05000000000000000000" pitchFamily="2" charset="2"/>
              <a:buChar char="u"/>
              <a:defRPr/>
            </a:pP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Single Furnace Production Efficiency Improvement</a:t>
            </a:r>
            <a:endPar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3" name="矩形 12"/>
          <p:cNvSpPr/>
          <p:nvPr/>
        </p:nvSpPr>
        <p:spPr>
          <a:xfrm>
            <a:off x="467575" y="2256249"/>
            <a:ext cx="7057176" cy="2400657"/>
          </a:xfrm>
          <a:prstGeom prst="rect">
            <a:avLst/>
          </a:prstGeom>
        </p:spPr>
        <p:txBody>
          <a:bodyPr wrap="square">
            <a:spAutoFit/>
          </a:bodyPr>
          <a:lstStyle/>
          <a:p>
            <a:pPr marL="285750" indent="-285750" algn="just" eaLnBrk="0" hangingPunct="0">
              <a:lnSpc>
                <a:spcPct val="150000"/>
              </a:lnSpc>
              <a:spcBef>
                <a:spcPct val="0"/>
              </a:spcBef>
              <a:buFont typeface="Wingdings" panose="05000000000000000000" pitchFamily="2" charset="2"/>
              <a:buChar char="l"/>
              <a:defRPr/>
            </a:pPr>
            <a:r>
              <a:rPr lang="en-US" altLang="zh-CN" sz="2000" dirty="0">
                <a:latin typeface="Arial" panose="020B0604020202020204" pitchFamily="34" charset="0"/>
                <a:ea typeface="黑体" panose="02010609060101010101" pitchFamily="49" charset="-122"/>
                <a:cs typeface="Arial" panose="020B0604020202020204" pitchFamily="34" charset="0"/>
              </a:rPr>
              <a:t>The average production time per furnace for magnetic powder has increased from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30–40 hours </a:t>
            </a:r>
            <a:r>
              <a:rPr lang="en-US" altLang="zh-CN" sz="2000" dirty="0">
                <a:latin typeface="Arial" panose="020B0604020202020204" pitchFamily="34" charset="0"/>
                <a:ea typeface="黑体" panose="02010609060101010101" pitchFamily="49" charset="-122"/>
                <a:cs typeface="Arial" panose="020B0604020202020204" pitchFamily="34" charset="0"/>
              </a:rPr>
              <a:t>two to three years ago to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60–70 hours </a:t>
            </a:r>
            <a:r>
              <a:rPr lang="en-US" altLang="zh-CN" sz="2000" dirty="0">
                <a:latin typeface="Arial" panose="020B0604020202020204" pitchFamily="34" charset="0"/>
                <a:ea typeface="黑体" panose="02010609060101010101" pitchFamily="49" charset="-122"/>
                <a:cs typeface="Arial" panose="020B0604020202020204" pitchFamily="34" charset="0"/>
              </a:rPr>
              <a:t>currently, and it is still increasing. The longest single furnace production time has already exceeded 170 hours</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213" y="1876701"/>
            <a:ext cx="3694901" cy="323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656827" y="5660311"/>
            <a:ext cx="8869993" cy="553998"/>
          </a:xfrm>
          <a:prstGeom prst="rect">
            <a:avLst/>
          </a:prstGeom>
          <a:ln w="38100">
            <a:solidFill>
              <a:srgbClr val="C00000"/>
            </a:solidFill>
            <a:prstDash val="sysDash"/>
          </a:ln>
        </p:spPr>
        <p:txBody>
          <a:bodyPr wrap="none">
            <a:spAutoFit/>
          </a:bodyPr>
          <a:lstStyle/>
          <a:p>
            <a:pPr algn="ctr" eaLnBrk="0" hangingPunct="0">
              <a:lnSpc>
                <a:spcPct val="150000"/>
              </a:lnSpc>
              <a:spcBef>
                <a:spcPct val="0"/>
              </a:spcBef>
            </a:pPr>
            <a:r>
              <a:rPr lang="en-US" altLang="zh-CN" sz="2000" b="1" dirty="0">
                <a:latin typeface="Arial" panose="020B0604020202020204" pitchFamily="34" charset="0"/>
                <a:ea typeface="黑体" panose="02010609060101010101" pitchFamily="49" charset="-122"/>
                <a:cs typeface="Arial" panose="020B0604020202020204" pitchFamily="34" charset="0"/>
              </a:rPr>
              <a:t>This has significantly reduced the production cost of magnetic powder</a:t>
            </a:r>
            <a:r>
              <a:rPr lang="en-US" altLang="zh-CN" sz="2000" b="1" dirty="0" smtClean="0">
                <a:latin typeface="Arial" panose="020B0604020202020204" pitchFamily="34" charset="0"/>
                <a:ea typeface="黑体" panose="02010609060101010101" pitchFamily="49" charset="-122"/>
                <a:cs typeface="Arial" panose="020B0604020202020204" pitchFamily="34" charset="0"/>
              </a:rPr>
              <a:t>.</a:t>
            </a:r>
            <a:endParaRPr lang="zh-CN" altLang="zh-CN" sz="2000" b="1" dirty="0">
              <a:latin typeface="Arial" panose="020B0604020202020204" pitchFamily="34" charset="0"/>
              <a:ea typeface="黑体" panose="02010609060101010101" pitchFamily="49" charset="-122"/>
              <a:cs typeface="Arial" panose="020B0604020202020204" pitchFamily="34" charset="0"/>
            </a:endParaRPr>
          </a:p>
        </p:txBody>
      </p:sp>
      <p:grpSp>
        <p:nvGrpSpPr>
          <p:cNvPr id="15" name="组合 14"/>
          <p:cNvGrpSpPr/>
          <p:nvPr/>
        </p:nvGrpSpPr>
        <p:grpSpPr>
          <a:xfrm>
            <a:off x="192077" y="250944"/>
            <a:ext cx="9640260" cy="577850"/>
            <a:chOff x="192077" y="250944"/>
            <a:chExt cx="9640260" cy="577850"/>
          </a:xfrm>
        </p:grpSpPr>
        <p:sp>
          <p:nvSpPr>
            <p:cNvPr id="16" name="六边形 15">
              <a:extLst>
                <a:ext uri="{FF2B5EF4-FFF2-40B4-BE49-F238E27FC236}">
                  <a16:creationId xmlns="" xmlns:a16="http://schemas.microsoft.com/office/drawing/2014/main" id="{77534484-A797-C2B0-614A-FE45D246A7F1}"/>
                </a:ext>
              </a:extLst>
            </p:cNvPr>
            <p:cNvSpPr/>
            <p:nvPr/>
          </p:nvSpPr>
          <p:spPr>
            <a:xfrm>
              <a:off x="192077" y="250944"/>
              <a:ext cx="935197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7"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60469"/>
              <a:ext cx="941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3</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Production Equipment and Manufacturing Status</a:t>
              </a:r>
            </a:p>
          </p:txBody>
        </p:sp>
      </p:grpSp>
    </p:spTree>
    <p:extLst>
      <p:ext uri="{BB962C8B-B14F-4D97-AF65-F5344CB8AC3E}">
        <p14:creationId xmlns:p14="http://schemas.microsoft.com/office/powerpoint/2010/main" val="3149951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六边形 1">
            <a:extLst>
              <a:ext uri="{FF2B5EF4-FFF2-40B4-BE49-F238E27FC236}">
                <a16:creationId xmlns="" xmlns:a16="http://schemas.microsoft.com/office/drawing/2014/main" id="{77534484-A797-C2B0-614A-FE45D246A7F1}"/>
              </a:ext>
            </a:extLst>
          </p:cNvPr>
          <p:cNvSpPr/>
          <p:nvPr/>
        </p:nvSpPr>
        <p:spPr>
          <a:xfrm>
            <a:off x="192078" y="250944"/>
            <a:ext cx="5722937"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4</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Core Process Optimization</a:t>
            </a:r>
          </a:p>
        </p:txBody>
      </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469891" y="1202790"/>
            <a:ext cx="11039930" cy="227055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ts val="3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This also significantly reduces the production cost of magnetic powder. Previously, before producing rapid quenching magnetic powder, various metals or alloys had to be melted into ingots first. Now, the process is mostly changed to </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“Direct Melting" </a:t>
            </a:r>
            <a:r>
              <a:rPr lang="en-US" altLang="zh-CN" sz="2000" dirty="0">
                <a:latin typeface="Arial" panose="020B0604020202020204" pitchFamily="34" charset="0"/>
                <a:ea typeface="黑体" panose="02010609060101010101" pitchFamily="49" charset="-122"/>
                <a:cs typeface="Arial" panose="020B0604020202020204" pitchFamily="34" charset="0"/>
              </a:rPr>
              <a:t>,</a:t>
            </a:r>
            <a:r>
              <a:rPr lang="en-US" altLang="zh-CN" sz="2000" dirty="0" smtClean="0">
                <a:latin typeface="Arial" panose="020B0604020202020204" pitchFamily="34" charset="0"/>
                <a:ea typeface="黑体" panose="02010609060101010101" pitchFamily="49" charset="-122"/>
                <a:cs typeface="Arial" panose="020B0604020202020204" pitchFamily="34" charset="0"/>
              </a:rPr>
              <a:t>where </a:t>
            </a:r>
            <a:r>
              <a:rPr lang="en-US" altLang="zh-CN" sz="2000" dirty="0">
                <a:latin typeface="Arial" panose="020B0604020202020204" pitchFamily="34" charset="0"/>
                <a:ea typeface="黑体" panose="02010609060101010101" pitchFamily="49" charset="-122"/>
                <a:cs typeface="Arial" panose="020B0604020202020204" pitchFamily="34" charset="0"/>
              </a:rPr>
              <a:t>metals or alloys are melted and rapidly quenched into powder directly in the rapid quenching furnace, eliminating the melting step. This also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substantially lowers the production cost </a:t>
            </a:r>
            <a:r>
              <a:rPr lang="en-US" altLang="zh-CN" sz="2000" dirty="0">
                <a:latin typeface="Arial" panose="020B0604020202020204" pitchFamily="34" charset="0"/>
                <a:ea typeface="黑体" panose="02010609060101010101" pitchFamily="49" charset="-122"/>
                <a:cs typeface="Arial" panose="020B0604020202020204" pitchFamily="34" charset="0"/>
              </a:rPr>
              <a:t>of magnetic powder, reducing costs by approximately </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1200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to </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1500 RMB per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ton</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endParaRPr lang="zh-CN" altLang="zh-CN" sz="2000" dirty="0">
              <a:latin typeface="Arial" panose="020B0604020202020204" pitchFamily="34" charset="0"/>
              <a:ea typeface="黑体" panose="02010609060101010101"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a:xfrm>
            <a:off x="8752113" y="6415315"/>
            <a:ext cx="2844800" cy="365125"/>
          </a:xfrm>
        </p:spPr>
        <p:txBody>
          <a:bodyPr/>
          <a:lstStyle/>
          <a:p>
            <a:fld id="{101218CE-149D-49E3-8033-D5CD97556C98}" type="slidenum">
              <a:rPr lang="zh-CN" altLang="en-US" smtClean="0">
                <a:latin typeface="Arial" panose="020B0604020202020204" pitchFamily="34" charset="0"/>
                <a:cs typeface="Arial" panose="020B0604020202020204" pitchFamily="34" charset="0"/>
              </a:rPr>
              <a:pPr/>
              <a:t>15</a:t>
            </a:fld>
            <a:endParaRPr lang="zh-CN" altLang="en-US" dirty="0">
              <a:latin typeface="Arial" panose="020B0604020202020204" pitchFamily="34" charset="0"/>
              <a:cs typeface="Arial" panose="020B0604020202020204" pitchFamily="34" charset="0"/>
            </a:endParaRPr>
          </a:p>
        </p:txBody>
      </p:sp>
      <p:grpSp>
        <p:nvGrpSpPr>
          <p:cNvPr id="3" name="组合 2"/>
          <p:cNvGrpSpPr/>
          <p:nvPr/>
        </p:nvGrpSpPr>
        <p:grpSpPr>
          <a:xfrm>
            <a:off x="369867" y="3728850"/>
            <a:ext cx="11442840" cy="3053762"/>
            <a:chOff x="306082" y="6617189"/>
            <a:chExt cx="11442840" cy="3053762"/>
          </a:xfrm>
        </p:grpSpPr>
        <p:pic>
          <p:nvPicPr>
            <p:cNvPr id="8" name="图片 10"/>
            <p:cNvPicPr>
              <a:picLocks noChangeAspect="1"/>
            </p:cNvPicPr>
            <p:nvPr/>
          </p:nvPicPr>
          <p:blipFill>
            <a:blip r:embed="rId3">
              <a:extLst>
                <a:ext uri="{28A0092B-C50C-407E-A947-70E740481C1C}">
                  <a14:useLocalDpi xmlns:a14="http://schemas.microsoft.com/office/drawing/2010/main" val="0"/>
                </a:ext>
              </a:extLst>
            </a:blip>
            <a:srcRect l="11446" r="5200"/>
            <a:stretch>
              <a:fillRect/>
            </a:stretch>
          </p:blipFill>
          <p:spPr bwMode="auto">
            <a:xfrm>
              <a:off x="306082" y="6858001"/>
              <a:ext cx="1743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42347" y="7038182"/>
              <a:ext cx="18065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1"/>
            <p:cNvPicPr>
              <a:picLocks noChangeAspect="1"/>
            </p:cNvPicPr>
            <p:nvPr/>
          </p:nvPicPr>
          <p:blipFill>
            <a:blip r:embed="rId5">
              <a:extLst>
                <a:ext uri="{28A0092B-C50C-407E-A947-70E740481C1C}">
                  <a14:useLocalDpi xmlns:a14="http://schemas.microsoft.com/office/drawing/2010/main" val="0"/>
                </a:ext>
              </a:extLst>
            </a:blip>
            <a:srcRect l="7788"/>
            <a:stretch>
              <a:fillRect/>
            </a:stretch>
          </p:blipFill>
          <p:spPr bwMode="auto">
            <a:xfrm>
              <a:off x="2789228" y="6858000"/>
              <a:ext cx="2006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2"/>
            <p:cNvPicPr>
              <a:picLocks noChangeAspect="1"/>
            </p:cNvPicPr>
            <p:nvPr/>
          </p:nvPicPr>
          <p:blipFill>
            <a:blip r:embed="rId6">
              <a:extLst>
                <a:ext uri="{28A0092B-C50C-407E-A947-70E740481C1C}">
                  <a14:useLocalDpi xmlns:a14="http://schemas.microsoft.com/office/drawing/2010/main" val="0"/>
                </a:ext>
              </a:extLst>
            </a:blip>
            <a:srcRect l="4805"/>
            <a:stretch>
              <a:fillRect/>
            </a:stretch>
          </p:blipFill>
          <p:spPr bwMode="auto">
            <a:xfrm>
              <a:off x="5227628" y="6858000"/>
              <a:ext cx="1838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6015" y="7289800"/>
              <a:ext cx="19113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箭头连接符 16"/>
            <p:cNvCxnSpPr/>
            <p:nvPr/>
          </p:nvCxnSpPr>
          <p:spPr>
            <a:xfrm flipV="1">
              <a:off x="2217738" y="7758113"/>
              <a:ext cx="268288" cy="3175"/>
            </a:xfrm>
            <a:prstGeom prst="straightConnector1">
              <a:avLst/>
            </a:prstGeom>
            <a:ln>
              <a:solidFill>
                <a:srgbClr val="0270CA"/>
              </a:solidFill>
              <a:tailEnd type="arrow"/>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flipV="1">
              <a:off x="4795828" y="7764224"/>
              <a:ext cx="268288" cy="3175"/>
            </a:xfrm>
            <a:prstGeom prst="straightConnector1">
              <a:avLst/>
            </a:prstGeom>
            <a:ln>
              <a:solidFill>
                <a:srgbClr val="0270CA"/>
              </a:solidFill>
              <a:tailEnd type="arrow"/>
            </a:ln>
          </p:spPr>
          <p:style>
            <a:lnRef idx="2">
              <a:schemeClr val="accent1"/>
            </a:lnRef>
            <a:fillRef idx="0">
              <a:schemeClr val="accent1"/>
            </a:fillRef>
            <a:effectRef idx="1">
              <a:schemeClr val="accent1"/>
            </a:effectRef>
            <a:fontRef idx="minor">
              <a:schemeClr val="tx1"/>
            </a:fontRef>
          </p:style>
        </p:cxnSp>
        <p:cxnSp>
          <p:nvCxnSpPr>
            <p:cNvPr id="19" name="直接箭头连接符 18"/>
            <p:cNvCxnSpPr/>
            <p:nvPr/>
          </p:nvCxnSpPr>
          <p:spPr>
            <a:xfrm flipV="1">
              <a:off x="9531514" y="7736681"/>
              <a:ext cx="268288" cy="3175"/>
            </a:xfrm>
            <a:prstGeom prst="straightConnector1">
              <a:avLst/>
            </a:prstGeom>
            <a:ln>
              <a:solidFill>
                <a:srgbClr val="0270CA"/>
              </a:solidFill>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flipV="1">
              <a:off x="7065953" y="7743830"/>
              <a:ext cx="268288" cy="3175"/>
            </a:xfrm>
            <a:prstGeom prst="straightConnector1">
              <a:avLst/>
            </a:prstGeom>
            <a:ln>
              <a:solidFill>
                <a:srgbClr val="0270CA"/>
              </a:solidFill>
              <a:tailEnd type="arrow"/>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2486026" y="6617189"/>
              <a:ext cx="2309802" cy="22860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TextBox 5"/>
            <p:cNvSpPr txBox="1"/>
            <p:nvPr/>
          </p:nvSpPr>
          <p:spPr>
            <a:xfrm>
              <a:off x="2087112" y="8963065"/>
              <a:ext cx="3469980" cy="369332"/>
            </a:xfrm>
            <a:prstGeom prst="rect">
              <a:avLst/>
            </a:prstGeom>
            <a:noFill/>
          </p:spPr>
          <p:txBody>
            <a:bodyPr wrap="square" rtlCol="0">
              <a:spAutoFit/>
            </a:bodyPr>
            <a:lstStyle/>
            <a:p>
              <a:pPr algn="ctr"/>
              <a:r>
                <a:rPr lang="en-US" altLang="zh-CN" dirty="0">
                  <a:latin typeface="Arial" panose="020B0604020202020204" pitchFamily="34" charset="0"/>
                  <a:ea typeface="黑体" panose="02010609060101010101" pitchFamily="49" charset="-122"/>
                  <a:cs typeface="Arial" panose="020B0604020202020204" pitchFamily="34" charset="0"/>
                </a:rPr>
                <a:t>Eliminating the melting process</a:t>
              </a:r>
              <a:endParaRPr lang="zh-CN" altLang="en-US" dirty="0">
                <a:latin typeface="Arial" panose="020B0604020202020204" pitchFamily="34" charset="0"/>
                <a:ea typeface="黑体" panose="02010609060101010101" pitchFamily="49" charset="-122"/>
                <a:cs typeface="Arial" panose="020B0604020202020204" pitchFamily="34" charset="0"/>
              </a:endParaRPr>
            </a:p>
          </p:txBody>
        </p:sp>
        <p:sp>
          <p:nvSpPr>
            <p:cNvPr id="16" name="下弧形箭头 15"/>
            <p:cNvSpPr/>
            <p:nvPr/>
          </p:nvSpPr>
          <p:spPr>
            <a:xfrm>
              <a:off x="1289844" y="8699989"/>
              <a:ext cx="5168900" cy="970962"/>
            </a:xfrm>
            <a:prstGeom prst="curvedUpArrow">
              <a:avLst/>
            </a:prstGeom>
            <a:ln>
              <a:solidFill>
                <a:srgbClr val="004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5828496" y="8992576"/>
              <a:ext cx="5661544" cy="369332"/>
            </a:xfrm>
            <a:prstGeom prst="rect">
              <a:avLst/>
            </a:prstGeom>
            <a:noFill/>
          </p:spPr>
          <p:txBody>
            <a:bodyPr wrap="square" rtlCol="0">
              <a:spAutoFit/>
            </a:bodyPr>
            <a:lstStyle/>
            <a:p>
              <a:pPr algn="ctr"/>
              <a:r>
                <a:rPr lang="en-US" altLang="zh-CN" dirty="0">
                  <a:solidFill>
                    <a:srgbClr val="FF0000"/>
                  </a:solidFill>
                  <a:latin typeface="Arial" panose="020B0604020202020204" pitchFamily="34" charset="0"/>
                  <a:ea typeface="黑体" panose="02010609060101010101" pitchFamily="49" charset="-122"/>
                  <a:cs typeface="Arial" panose="020B0604020202020204" pitchFamily="34" charset="0"/>
                </a:rPr>
                <a:t>Direct Melting </a:t>
              </a:r>
              <a:r>
                <a:rPr lang="en-US" altLang="zh-CN" dirty="0">
                  <a:latin typeface="Arial" panose="020B0604020202020204" pitchFamily="34" charset="0"/>
                  <a:ea typeface="黑体" panose="02010609060101010101" pitchFamily="49" charset="-122"/>
                  <a:cs typeface="Arial" panose="020B0604020202020204" pitchFamily="34" charset="0"/>
                </a:rPr>
                <a:t>in the Rapid Quenching Process</a:t>
              </a:r>
              <a:endParaRPr lang="zh-CN" alt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4459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六边形 1">
            <a:extLst>
              <a:ext uri="{FF2B5EF4-FFF2-40B4-BE49-F238E27FC236}">
                <a16:creationId xmlns="" xmlns:a16="http://schemas.microsoft.com/office/drawing/2014/main" id="{77534484-A797-C2B0-614A-FE45D246A7F1}"/>
              </a:ext>
            </a:extLst>
          </p:cNvPr>
          <p:cNvSpPr/>
          <p:nvPr/>
        </p:nvSpPr>
        <p:spPr>
          <a:xfrm>
            <a:off x="192078" y="250944"/>
            <a:ext cx="10047297"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10024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5</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Trend of Magnetic Powder Production Cost Changes</a:t>
            </a:r>
          </a:p>
        </p:txBody>
      </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544482" y="1164690"/>
            <a:ext cx="11095068" cy="189160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ts val="3000"/>
              </a:lnSpc>
              <a:spcBef>
                <a:spcPct val="0"/>
              </a:spcBef>
              <a:buFont typeface="Wingdings" panose="05000000000000000000" pitchFamily="2" charset="2"/>
              <a:buChar char="u"/>
              <a:defRPr/>
            </a:pPr>
            <a:r>
              <a:rPr lang="en-US" altLang="zh-CN" sz="2200" dirty="0">
                <a:latin typeface="Arial" panose="020B0604020202020204" pitchFamily="34" charset="0"/>
                <a:ea typeface="黑体" panose="02010609060101010101" pitchFamily="49" charset="-122"/>
                <a:cs typeface="Arial" panose="020B0604020202020204" pitchFamily="34" charset="0"/>
              </a:rPr>
              <a:t>Due to </a:t>
            </a:r>
            <a:r>
              <a:rPr lang="en-US" altLang="zh-CN" sz="2200" dirty="0">
                <a:solidFill>
                  <a:srgbClr val="FF0000"/>
                </a:solidFill>
                <a:latin typeface="Arial" panose="020B0604020202020204" pitchFamily="34" charset="0"/>
                <a:ea typeface="黑体" panose="02010609060101010101" pitchFamily="49" charset="-122"/>
                <a:cs typeface="Arial" panose="020B0604020202020204" pitchFamily="34" charset="0"/>
              </a:rPr>
              <a:t>continuous improvements in equipment quality</a:t>
            </a:r>
            <a:r>
              <a:rPr lang="en-US" altLang="zh-CN" sz="2200" dirty="0">
                <a:latin typeface="Arial" panose="020B0604020202020204" pitchFamily="34" charset="0"/>
                <a:ea typeface="黑体" panose="02010609060101010101" pitchFamily="49" charset="-122"/>
                <a:cs typeface="Arial" panose="020B0604020202020204" pitchFamily="34" charset="0"/>
              </a:rPr>
              <a:t>, </a:t>
            </a:r>
            <a:r>
              <a:rPr lang="en-US" altLang="zh-CN" sz="2200" dirty="0">
                <a:solidFill>
                  <a:srgbClr val="FF0000"/>
                </a:solidFill>
                <a:latin typeface="Arial" panose="020B0604020202020204" pitchFamily="34" charset="0"/>
                <a:ea typeface="黑体" panose="02010609060101010101" pitchFamily="49" charset="-122"/>
                <a:cs typeface="Arial" panose="020B0604020202020204" pitchFamily="34" charset="0"/>
              </a:rPr>
              <a:t>the use of domestically produced alloy wheels</a:t>
            </a:r>
            <a:r>
              <a:rPr lang="en-US" altLang="zh-CN" sz="2200" dirty="0">
                <a:latin typeface="Arial" panose="020B0604020202020204" pitchFamily="34" charset="0"/>
                <a:ea typeface="黑体" panose="02010609060101010101" pitchFamily="49" charset="-122"/>
                <a:cs typeface="Arial" panose="020B0604020202020204" pitchFamily="34" charset="0"/>
              </a:rPr>
              <a:t>, and </a:t>
            </a:r>
            <a:r>
              <a:rPr lang="en-US" altLang="zh-CN" sz="2200" dirty="0">
                <a:solidFill>
                  <a:srgbClr val="FF0000"/>
                </a:solidFill>
                <a:latin typeface="Arial" panose="020B0604020202020204" pitchFamily="34" charset="0"/>
                <a:ea typeface="黑体" panose="02010609060101010101" pitchFamily="49" charset="-122"/>
                <a:cs typeface="Arial" panose="020B0604020202020204" pitchFamily="34" charset="0"/>
              </a:rPr>
              <a:t>process enhancements</a:t>
            </a:r>
            <a:r>
              <a:rPr lang="en-US" altLang="zh-CN" sz="2200" dirty="0">
                <a:latin typeface="Arial" panose="020B0604020202020204" pitchFamily="34" charset="0"/>
                <a:ea typeface="黑体" panose="02010609060101010101" pitchFamily="49" charset="-122"/>
                <a:cs typeface="Arial" panose="020B0604020202020204" pitchFamily="34" charset="0"/>
              </a:rPr>
              <a:t>, the </a:t>
            </a:r>
            <a:r>
              <a:rPr lang="en-US" altLang="zh-CN" sz="2200" dirty="0">
                <a:solidFill>
                  <a:srgbClr val="FF0000"/>
                </a:solidFill>
                <a:latin typeface="Arial" panose="020B0604020202020204" pitchFamily="34" charset="0"/>
                <a:ea typeface="黑体" panose="02010609060101010101" pitchFamily="49" charset="-122"/>
                <a:cs typeface="Arial" panose="020B0604020202020204" pitchFamily="34" charset="0"/>
              </a:rPr>
              <a:t>cost</a:t>
            </a:r>
            <a:r>
              <a:rPr lang="en-US" altLang="zh-CN" sz="2200" dirty="0">
                <a:latin typeface="Arial" panose="020B0604020202020204" pitchFamily="34" charset="0"/>
                <a:ea typeface="黑体" panose="02010609060101010101" pitchFamily="49" charset="-122"/>
                <a:cs typeface="Arial" panose="020B0604020202020204" pitchFamily="34" charset="0"/>
              </a:rPr>
              <a:t> of producing one ton of magnetic powder has decreased from approximately </a:t>
            </a:r>
            <a:r>
              <a:rPr lang="en-US" altLang="zh-CN" sz="2200" dirty="0" smtClean="0">
                <a:solidFill>
                  <a:srgbClr val="FF0000"/>
                </a:solidFill>
                <a:latin typeface="Arial" panose="020B0604020202020204" pitchFamily="34" charset="0"/>
                <a:ea typeface="黑体" panose="02010609060101010101" pitchFamily="49" charset="-122"/>
                <a:cs typeface="Arial" panose="020B0604020202020204" pitchFamily="34" charset="0"/>
              </a:rPr>
              <a:t>25,000 RMB</a:t>
            </a:r>
            <a:r>
              <a:rPr lang="en-US" altLang="zh-CN" sz="2200" dirty="0" smtClean="0">
                <a:latin typeface="Arial" panose="020B0604020202020204" pitchFamily="34" charset="0"/>
                <a:ea typeface="黑体" panose="02010609060101010101" pitchFamily="49" charset="-122"/>
                <a:cs typeface="Arial" panose="020B0604020202020204" pitchFamily="34" charset="0"/>
              </a:rPr>
              <a:t> </a:t>
            </a:r>
            <a:r>
              <a:rPr lang="en-US" altLang="zh-CN" sz="2200" dirty="0">
                <a:latin typeface="Arial" panose="020B0604020202020204" pitchFamily="34" charset="0"/>
                <a:ea typeface="黑体" panose="02010609060101010101" pitchFamily="49" charset="-122"/>
                <a:cs typeface="Arial" panose="020B0604020202020204" pitchFamily="34" charset="0"/>
              </a:rPr>
              <a:t>five years ago to around </a:t>
            </a:r>
            <a:r>
              <a:rPr lang="en-US" altLang="zh-CN" sz="2200" dirty="0" smtClean="0">
                <a:solidFill>
                  <a:srgbClr val="FF0000"/>
                </a:solidFill>
                <a:latin typeface="Arial" panose="020B0604020202020204" pitchFamily="34" charset="0"/>
                <a:ea typeface="黑体" panose="02010609060101010101" pitchFamily="49" charset="-122"/>
                <a:cs typeface="Arial" panose="020B0604020202020204" pitchFamily="34" charset="0"/>
              </a:rPr>
              <a:t>13,000 RMB </a:t>
            </a:r>
            <a:r>
              <a:rPr lang="en-US" altLang="zh-CN" sz="2200" dirty="0">
                <a:latin typeface="Arial" panose="020B0604020202020204" pitchFamily="34" charset="0"/>
                <a:ea typeface="黑体" panose="02010609060101010101" pitchFamily="49" charset="-122"/>
                <a:cs typeface="Arial" panose="020B0604020202020204" pitchFamily="34" charset="0"/>
              </a:rPr>
              <a:t>currently. Some manufacturers may have already reduced it to as low as </a:t>
            </a:r>
            <a:r>
              <a:rPr lang="en-US" altLang="zh-CN" sz="2200" dirty="0" smtClean="0">
                <a:solidFill>
                  <a:srgbClr val="FF0000"/>
                </a:solidFill>
                <a:latin typeface="Arial" panose="020B0604020202020204" pitchFamily="34" charset="0"/>
                <a:ea typeface="黑体" panose="02010609060101010101" pitchFamily="49" charset="-122"/>
                <a:cs typeface="Arial" panose="020B0604020202020204" pitchFamily="34" charset="0"/>
              </a:rPr>
              <a:t>11,000 RMB</a:t>
            </a:r>
            <a:r>
              <a:rPr lang="en-US" altLang="zh-CN" sz="2200" dirty="0">
                <a:latin typeface="Arial" panose="020B0604020202020204" pitchFamily="34" charset="0"/>
                <a:ea typeface="黑体" panose="02010609060101010101" pitchFamily="49" charset="-122"/>
                <a:cs typeface="Arial" panose="020B0604020202020204" pitchFamily="34" charset="0"/>
              </a:rPr>
              <a:t>, and it is still continuously decreasing</a:t>
            </a:r>
            <a:r>
              <a:rPr lang="en-US" altLang="zh-CN" sz="2200" dirty="0" smtClean="0">
                <a:latin typeface="Arial" panose="020B0604020202020204" pitchFamily="34" charset="0"/>
                <a:ea typeface="黑体" panose="02010609060101010101" pitchFamily="49" charset="-122"/>
                <a:cs typeface="Arial" panose="020B0604020202020204" pitchFamily="34" charset="0"/>
              </a:rPr>
              <a:t>.</a:t>
            </a:r>
            <a:endParaRPr lang="zh-CN" altLang="zh-CN" sz="2200" dirty="0">
              <a:latin typeface="Arial" panose="020B0604020202020204" pitchFamily="34" charset="0"/>
              <a:ea typeface="黑体" panose="02010609060101010101"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16</a:t>
            </a:fld>
            <a:endParaRPr lang="zh-CN" altLang="en-US"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678" y="3276600"/>
            <a:ext cx="5400675" cy="2857500"/>
          </a:xfrm>
          <a:prstGeom prst="rect">
            <a:avLst/>
          </a:prstGeom>
          <a:ln w="6350">
            <a:solidFill>
              <a:schemeClr val="tx1"/>
            </a:solidFill>
          </a:ln>
        </p:spPr>
      </p:pic>
    </p:spTree>
    <p:extLst>
      <p:ext uri="{BB962C8B-B14F-4D97-AF65-F5344CB8AC3E}">
        <p14:creationId xmlns:p14="http://schemas.microsoft.com/office/powerpoint/2010/main" val="27654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六边形 1">
            <a:extLst>
              <a:ext uri="{FF2B5EF4-FFF2-40B4-BE49-F238E27FC236}">
                <a16:creationId xmlns="" xmlns:a16="http://schemas.microsoft.com/office/drawing/2014/main" id="{77534484-A797-C2B0-614A-FE45D246A7F1}"/>
              </a:ext>
            </a:extLst>
          </p:cNvPr>
          <p:cNvSpPr/>
          <p:nvPr/>
        </p:nvSpPr>
        <p:spPr>
          <a:xfrm>
            <a:off x="192078" y="250944"/>
            <a:ext cx="8285171"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60469"/>
            <a:ext cx="8054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6</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Diversification of Magnetic Powder Grades</a:t>
            </a:r>
          </a:p>
        </p:txBody>
      </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561332" y="1155165"/>
            <a:ext cx="10944868" cy="2655279"/>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ts val="3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Five years ago, the main rare earth components in magnetic powder were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PrNd</a:t>
            </a:r>
            <a:r>
              <a:rPr lang="en-US" altLang="zh-CN" sz="2000" dirty="0">
                <a:latin typeface="Arial" panose="020B0604020202020204" pitchFamily="34" charset="0"/>
                <a:ea typeface="黑体" panose="02010609060101010101" pitchFamily="49" charset="-122"/>
                <a:cs typeface="Arial" panose="020B0604020202020204" pitchFamily="34" charset="0"/>
              </a:rPr>
              <a:t> with a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small amount of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LaCe</a:t>
            </a:r>
            <a:r>
              <a:rPr lang="en-US" altLang="zh-CN" sz="2000" dirty="0">
                <a:latin typeface="Arial" panose="020B0604020202020204" pitchFamily="34" charset="0"/>
                <a:ea typeface="黑体" panose="02010609060101010101" pitchFamily="49" charset="-122"/>
                <a:cs typeface="Arial" panose="020B0604020202020204" pitchFamily="34" charset="0"/>
              </a:rPr>
              <a:t>;</a:t>
            </a:r>
          </a:p>
          <a:p>
            <a:pPr algn="just" eaLnBrk="0" hangingPunct="0">
              <a:lnSpc>
                <a:spcPts val="3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currently, the formula is adjusted based on the performance requirements of the magnet, with extensive use of cheaper </a:t>
            </a:r>
            <a:r>
              <a:rPr lang="en-US" altLang="zh-CN" sz="2000" dirty="0" err="1">
                <a:latin typeface="Arial" panose="020B0604020202020204" pitchFamily="34" charset="0"/>
                <a:ea typeface="黑体" panose="02010609060101010101" pitchFamily="49" charset="-122"/>
                <a:cs typeface="Arial" panose="020B0604020202020204" pitchFamily="34" charset="0"/>
              </a:rPr>
              <a:t>LaCe</a:t>
            </a:r>
            <a:r>
              <a:rPr lang="en-US" altLang="zh-CN" sz="2000" dirty="0">
                <a:latin typeface="Arial" panose="020B0604020202020204" pitchFamily="34" charset="0"/>
                <a:ea typeface="黑体" panose="02010609060101010101" pitchFamily="49" charset="-122"/>
                <a:cs typeface="Arial" panose="020B0604020202020204" pitchFamily="34" charset="0"/>
              </a:rPr>
              <a:t> to replace </a:t>
            </a:r>
            <a:r>
              <a:rPr lang="en-US" altLang="zh-CN" sz="2000" dirty="0" err="1">
                <a:latin typeface="Arial" panose="020B0604020202020204" pitchFamily="34" charset="0"/>
                <a:ea typeface="黑体" panose="02010609060101010101" pitchFamily="49" charset="-122"/>
                <a:cs typeface="Arial" panose="020B0604020202020204" pitchFamily="34" charset="0"/>
              </a:rPr>
              <a:t>PrNd</a:t>
            </a:r>
            <a:r>
              <a:rPr lang="en-US" altLang="zh-CN" sz="2000" dirty="0">
                <a:latin typeface="Arial" panose="020B0604020202020204" pitchFamily="34" charset="0"/>
                <a:ea typeface="黑体" panose="02010609060101010101" pitchFamily="49" charset="-122"/>
                <a:cs typeface="Arial" panose="020B0604020202020204" pitchFamily="34" charset="0"/>
              </a:rPr>
              <a:t>. In some magnetic powders,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the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PrNd</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content has dropped below 1 wt.%, </a:t>
            </a:r>
            <a:r>
              <a:rPr lang="en-US" altLang="zh-CN" sz="2000" dirty="0">
                <a:latin typeface="Arial" panose="020B0604020202020204" pitchFamily="34" charset="0"/>
                <a:ea typeface="黑体" panose="02010609060101010101" pitchFamily="49" charset="-122"/>
                <a:cs typeface="Arial" panose="020B0604020202020204" pitchFamily="34" charset="0"/>
              </a:rPr>
              <a:t>leading to a significant reduction in production costs. Many magnets that should no longer be called bonded </a:t>
            </a:r>
            <a:r>
              <a:rPr lang="en-US" altLang="zh-CN" sz="2000" dirty="0" err="1">
                <a:latin typeface="Arial" panose="020B0604020202020204" pitchFamily="34" charset="0"/>
                <a:ea typeface="黑体" panose="02010609060101010101" pitchFamily="49" charset="-122"/>
                <a:cs typeface="Arial" panose="020B0604020202020204" pitchFamily="34" charset="0"/>
              </a:rPr>
              <a:t>NdFeB</a:t>
            </a:r>
            <a:r>
              <a:rPr lang="en-US" altLang="zh-CN" sz="2000" dirty="0">
                <a:latin typeface="Arial" panose="020B0604020202020204" pitchFamily="34" charset="0"/>
                <a:ea typeface="黑体" panose="02010609060101010101" pitchFamily="49" charset="-122"/>
                <a:cs typeface="Arial" panose="020B0604020202020204" pitchFamily="34" charset="0"/>
              </a:rPr>
              <a:t> should instead be referred to as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LaCeFeB</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endParaRPr lang="en-US" altLang="zh-CN" sz="2000" dirty="0">
              <a:latin typeface="Arial" panose="020B0604020202020204" pitchFamily="34" charset="0"/>
              <a:ea typeface="黑体" panose="02010609060101010101"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17</a:t>
            </a:fld>
            <a:endParaRPr lang="zh-CN" altLang="en-US"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912" y="4114800"/>
            <a:ext cx="8258175" cy="2247900"/>
          </a:xfrm>
          <a:prstGeom prst="rect">
            <a:avLst/>
          </a:prstGeom>
        </p:spPr>
      </p:pic>
    </p:spTree>
    <p:extLst>
      <p:ext uri="{BB962C8B-B14F-4D97-AF65-F5344CB8AC3E}">
        <p14:creationId xmlns:p14="http://schemas.microsoft.com/office/powerpoint/2010/main" val="27654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192078" y="250944"/>
            <a:ext cx="10494972" cy="577850"/>
            <a:chOff x="192078" y="250944"/>
            <a:chExt cx="10494972" cy="577850"/>
          </a:xfrm>
        </p:grpSpPr>
        <p:sp>
          <p:nvSpPr>
            <p:cNvPr id="2" name="六边形 1">
              <a:extLst>
                <a:ext uri="{FF2B5EF4-FFF2-40B4-BE49-F238E27FC236}">
                  <a16:creationId xmlns="" xmlns:a16="http://schemas.microsoft.com/office/drawing/2014/main" id="{77534484-A797-C2B0-614A-FE45D246A7F1}"/>
                </a:ext>
              </a:extLst>
            </p:cNvPr>
            <p:cNvSpPr/>
            <p:nvPr/>
          </p:nvSpPr>
          <p:spPr>
            <a:xfrm>
              <a:off x="192078" y="250944"/>
              <a:ext cx="1025473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288915" y="260469"/>
              <a:ext cx="10398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400" b="1" dirty="0" smtClean="0">
                  <a:solidFill>
                    <a:prstClr val="white"/>
                  </a:solidFill>
                  <a:latin typeface="Arial" panose="020B0604020202020204" pitchFamily="34" charset="0"/>
                  <a:ea typeface="黑体" pitchFamily="49" charset="-122"/>
                  <a:cs typeface="Arial" panose="020B0604020202020204" pitchFamily="34" charset="0"/>
                </a:rPr>
                <a:t>7</a:t>
              </a: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400" b="1" dirty="0">
                  <a:solidFill>
                    <a:prstClr val="white"/>
                  </a:solidFill>
                  <a:latin typeface="Arial" panose="020B0604020202020204" pitchFamily="34" charset="0"/>
                  <a:ea typeface="黑体" pitchFamily="49" charset="-122"/>
                  <a:cs typeface="Arial" panose="020B0604020202020204" pitchFamily="34" charset="0"/>
                </a:rPr>
                <a:t>Competition and Development in the Magnetic Powder Market</a:t>
              </a:r>
            </a:p>
          </p:txBody>
        </p:sp>
      </p:gr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679952" y="1174214"/>
            <a:ext cx="10867198" cy="3174652"/>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Overall, the competition in the magnetic powder market is not as brutal or bloody as it might seem, but it is still extremely fierce. This is because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the actual production capacity far exceeds market demand</a:t>
            </a:r>
            <a:r>
              <a:rPr lang="en-US" altLang="zh-CN" sz="2000" dirty="0">
                <a:latin typeface="Arial" panose="020B0604020202020204" pitchFamily="34" charset="0"/>
                <a:ea typeface="黑体" panose="02010609060101010101" pitchFamily="49" charset="-122"/>
                <a:cs typeface="Arial" panose="020B0604020202020204" pitchFamily="34" charset="0"/>
              </a:rPr>
              <a:t>. To maximize the utilization of their equipment, manufacturers often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engage in repeated price reductions</a:t>
            </a:r>
            <a:r>
              <a:rPr lang="en-US" altLang="zh-CN" sz="2000" dirty="0">
                <a:latin typeface="Arial" panose="020B0604020202020204" pitchFamily="34" charset="0"/>
                <a:ea typeface="黑体" panose="02010609060101010101" pitchFamily="49" charset="-122"/>
                <a:cs typeface="Arial" panose="020B0604020202020204" pitchFamily="34" charset="0"/>
              </a:rPr>
              <a:t>, making it nearly impossible for any company to achieve good profits.</a:t>
            </a:r>
          </a:p>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The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automation and intelligence </a:t>
            </a:r>
            <a:r>
              <a:rPr lang="en-US" altLang="zh-CN" sz="2000" dirty="0">
                <a:latin typeface="Arial" panose="020B0604020202020204" pitchFamily="34" charset="0"/>
                <a:ea typeface="黑体" panose="02010609060101010101" pitchFamily="49" charset="-122"/>
                <a:cs typeface="Arial" panose="020B0604020202020204" pitchFamily="34" charset="0"/>
              </a:rPr>
              <a:t>of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the manufacturing process </a:t>
            </a:r>
            <a:r>
              <a:rPr lang="en-US" altLang="zh-CN" sz="2000" dirty="0">
                <a:latin typeface="Arial" panose="020B0604020202020204" pitchFamily="34" charset="0"/>
                <a:ea typeface="黑体" panose="02010609060101010101" pitchFamily="49" charset="-122"/>
                <a:cs typeface="Arial" panose="020B0604020202020204" pitchFamily="34" charset="0"/>
              </a:rPr>
              <a:t>will continue to improve, further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reducing costs</a:t>
            </a:r>
            <a:r>
              <a:rPr lang="en-US" altLang="zh-CN" sz="2000" dirty="0">
                <a:latin typeface="Arial" panose="020B0604020202020204" pitchFamily="34" charset="0"/>
                <a:ea typeface="黑体" panose="02010609060101010101" pitchFamily="49" charset="-122"/>
                <a:cs typeface="Arial" panose="020B0604020202020204" pitchFamily="34" charset="0"/>
              </a:rPr>
              <a:t>, but it is unlikely to result in better profits</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18</a:t>
            </a:fld>
            <a:endParaRPr lang="zh-CN" altLang="en-US" dirty="0">
              <a:latin typeface="Arial" panose="020B0604020202020204" pitchFamily="34" charset="0"/>
              <a:cs typeface="Arial" panose="020B0604020202020204" pitchFamily="34" charset="0"/>
            </a:endParaRPr>
          </a:p>
        </p:txBody>
      </p:sp>
      <p:sp>
        <p:nvSpPr>
          <p:cNvPr id="3" name="矩形 2"/>
          <p:cNvSpPr/>
          <p:nvPr/>
        </p:nvSpPr>
        <p:spPr>
          <a:xfrm>
            <a:off x="967143" y="4823005"/>
            <a:ext cx="10574176" cy="1200329"/>
          </a:xfrm>
          <a:prstGeom prst="rect">
            <a:avLst/>
          </a:prstGeom>
        </p:spPr>
        <p:txBody>
          <a:bodyPr wrap="square">
            <a:spAutoFit/>
          </a:bodyPr>
          <a:lstStyle/>
          <a:p>
            <a:pPr algn="just" eaLnBrk="0" hangingPunct="0">
              <a:lnSpc>
                <a:spcPct val="150000"/>
              </a:lnSpc>
              <a:spcBef>
                <a:spcPct val="0"/>
              </a:spcBef>
              <a:defRPr/>
            </a:pPr>
            <a:r>
              <a:rPr lang="en-US" altLang="zh-CN" sz="2400" b="1" dirty="0">
                <a:solidFill>
                  <a:srgbClr val="00B050"/>
                </a:solidFill>
                <a:latin typeface="Arial" panose="020B0604020202020204" pitchFamily="34" charset="0"/>
                <a:ea typeface="黑体" panose="02010609060101010101" pitchFamily="49" charset="-122"/>
                <a:cs typeface="Arial" panose="020B0604020202020204" pitchFamily="34" charset="0"/>
              </a:rPr>
              <a:t>Therefore, do not believe rumors, avoid blind investments, and prevent incurring losses</a:t>
            </a:r>
            <a:r>
              <a:rPr lang="en-US" altLang="zh-CN" sz="2400" b="1" dirty="0" smtClean="0">
                <a:solidFill>
                  <a:srgbClr val="00B050"/>
                </a:solidFill>
                <a:latin typeface="Arial" panose="020B0604020202020204" pitchFamily="34" charset="0"/>
                <a:ea typeface="黑体" panose="02010609060101010101" pitchFamily="49" charset="-122"/>
                <a:cs typeface="Arial" panose="020B0604020202020204" pitchFamily="34" charset="0"/>
              </a:rPr>
              <a:t>.</a:t>
            </a:r>
            <a:endParaRPr lang="zh-CN" altLang="zh-CN" sz="2400" b="1" dirty="0">
              <a:solidFill>
                <a:srgbClr val="00B05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7654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800" b="1" noProof="0" dirty="0">
                <a:solidFill>
                  <a:prstClr val="white"/>
                </a:solidFill>
                <a:latin typeface="Arial" panose="020B0604020202020204" pitchFamily="34" charset="0"/>
                <a:ea typeface="黑体" pitchFamily="49" charset="-122"/>
                <a:cs typeface="Arial" panose="020B0604020202020204" pitchFamily="34" charset="0"/>
              </a:rPr>
              <a:t>7</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磁粉</a:t>
            </a:r>
            <a:r>
              <a:rPr lang="zh-CN" altLang="zh-CN" sz="2800" b="1" dirty="0">
                <a:solidFill>
                  <a:prstClr val="white"/>
                </a:solidFill>
                <a:latin typeface="Arial" panose="020B0604020202020204" pitchFamily="34" charset="0"/>
                <a:ea typeface="黑体" pitchFamily="49" charset="-122"/>
                <a:cs typeface="Arial" panose="020B0604020202020204" pitchFamily="34" charset="0"/>
              </a:rPr>
              <a:t>市场的竞争和</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发展</a:t>
            </a:r>
            <a:endParaRPr lang="en-US" altLang="zh-CN"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19</a:t>
            </a:fld>
            <a:endParaRPr lang="zh-CN" altLang="en-US" dirty="0">
              <a:latin typeface="Arial" panose="020B0604020202020204" pitchFamily="34" charset="0"/>
              <a:cs typeface="Arial" panose="020B0604020202020204" pitchFamily="34" charset="0"/>
            </a:endParaRPr>
          </a:p>
        </p:txBody>
      </p:sp>
      <p:sp>
        <p:nvSpPr>
          <p:cNvPr id="5" name="矩形 4"/>
          <p:cNvSpPr/>
          <p:nvPr/>
        </p:nvSpPr>
        <p:spPr>
          <a:xfrm>
            <a:off x="714364" y="2749034"/>
            <a:ext cx="10772785" cy="2701509"/>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algn="just" eaLnBrk="0" hangingPunct="0">
              <a:lnSpc>
                <a:spcPct val="150000"/>
              </a:lnSpc>
              <a:spcBef>
                <a:spcPct val="0"/>
              </a:spcBef>
            </a:pPr>
            <a:r>
              <a:rPr lang="en-US" altLang="zh-CN" sz="2400" dirty="0" smtClean="0">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As </a:t>
            </a:r>
            <a:r>
              <a:rPr lang="en-US" altLang="zh-CN" sz="2400" dirty="0">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people's pursuit of a better life continues to grow, the demand for micro-motors in industries such as automobiles and various household appliances will increase, naturally leading to more applications for bonded </a:t>
            </a:r>
            <a:r>
              <a:rPr lang="en-US" altLang="zh-CN" sz="2400" dirty="0" err="1">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NdFeB</a:t>
            </a:r>
            <a:r>
              <a:rPr lang="en-US" altLang="zh-CN" sz="2400" dirty="0">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 magnets. It is believed that the demand for </a:t>
            </a:r>
            <a:r>
              <a:rPr lang="en-US" altLang="zh-CN" sz="2400" dirty="0" smtClean="0">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rapidly quenched </a:t>
            </a:r>
            <a:r>
              <a:rPr lang="en-US" altLang="zh-CN" sz="2400" dirty="0" err="1">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NdFeB</a:t>
            </a:r>
            <a:r>
              <a:rPr lang="en-US" altLang="zh-CN" sz="2400" dirty="0">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 magnetic powder will also continue to rise due to the expansion of magnet applications.</a:t>
            </a:r>
            <a:endParaRPr lang="zh-CN" altLang="en-US" sz="2400" dirty="0">
              <a:solidFill>
                <a:schemeClr val="tx1"/>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endParaRPr>
          </a:p>
        </p:txBody>
      </p:sp>
      <p:sp>
        <p:nvSpPr>
          <p:cNvPr id="6" name="矩形 5"/>
          <p:cNvSpPr/>
          <p:nvPr/>
        </p:nvSpPr>
        <p:spPr>
          <a:xfrm>
            <a:off x="714365" y="1178739"/>
            <a:ext cx="10853520" cy="1200329"/>
          </a:xfrm>
          <a:prstGeom prst="rect">
            <a:avLst/>
          </a:prstGeom>
        </p:spPr>
        <p:txBody>
          <a:bodyPr wrap="square">
            <a:spAutoFit/>
          </a:bodyPr>
          <a:lstStyle/>
          <a:p>
            <a:pPr algn="just" eaLnBrk="0" hangingPunct="0">
              <a:lnSpc>
                <a:spcPct val="150000"/>
              </a:lnSpc>
              <a:spcBef>
                <a:spcPct val="0"/>
              </a:spcBef>
            </a:pPr>
            <a:r>
              <a:rPr lang="en-US" altLang="zh-CN" sz="2400" b="1" dirty="0">
                <a:solidFill>
                  <a:srgbClr val="C00000"/>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Therefore, the future development of magnetic powder mainly depends on the application and promotion of bonded </a:t>
            </a:r>
            <a:r>
              <a:rPr lang="en-US" altLang="zh-CN" sz="2400" b="1" dirty="0" err="1">
                <a:solidFill>
                  <a:srgbClr val="C00000"/>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NdFeB</a:t>
            </a:r>
            <a:r>
              <a:rPr lang="en-US" altLang="zh-CN" sz="2400" b="1" dirty="0">
                <a:solidFill>
                  <a:srgbClr val="C00000"/>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 magnets</a:t>
            </a:r>
            <a:r>
              <a:rPr lang="en-US" altLang="zh-CN" sz="2400" b="1" dirty="0" smtClean="0">
                <a:solidFill>
                  <a:srgbClr val="C00000"/>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rPr>
              <a:t>!</a:t>
            </a:r>
            <a:endParaRPr lang="en-US" altLang="zh-CN" sz="2400" b="1" dirty="0">
              <a:solidFill>
                <a:srgbClr val="C00000"/>
              </a:solidFill>
              <a:latin typeface="Arial" panose="020B0604020202020204" pitchFamily="34" charset="0"/>
              <a:ea typeface="黑体" panose="02010609060101010101" pitchFamily="49" charset="-122"/>
              <a:cs typeface="Arial" panose="020B0604020202020204" pitchFamily="34" charset="0"/>
              <a:sym typeface="Calibri" panose="020F0502020204030204" pitchFamily="34" charset="0"/>
            </a:endParaRPr>
          </a:p>
        </p:txBody>
      </p:sp>
      <p:grpSp>
        <p:nvGrpSpPr>
          <p:cNvPr id="12" name="组合 11"/>
          <p:cNvGrpSpPr/>
          <p:nvPr/>
        </p:nvGrpSpPr>
        <p:grpSpPr>
          <a:xfrm>
            <a:off x="192078" y="250944"/>
            <a:ext cx="10494972" cy="577850"/>
            <a:chOff x="192078" y="250944"/>
            <a:chExt cx="10494972" cy="577850"/>
          </a:xfrm>
        </p:grpSpPr>
        <p:sp>
          <p:nvSpPr>
            <p:cNvPr id="13" name="六边形 12">
              <a:extLst>
                <a:ext uri="{FF2B5EF4-FFF2-40B4-BE49-F238E27FC236}">
                  <a16:creationId xmlns="" xmlns:a16="http://schemas.microsoft.com/office/drawing/2014/main" id="{77534484-A797-C2B0-614A-FE45D246A7F1}"/>
                </a:ext>
              </a:extLst>
            </p:cNvPr>
            <p:cNvSpPr/>
            <p:nvPr/>
          </p:nvSpPr>
          <p:spPr>
            <a:xfrm>
              <a:off x="192078" y="250944"/>
              <a:ext cx="10254733"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288915" y="260469"/>
              <a:ext cx="10398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lang="en-US" altLang="zh-CN" sz="2400" b="1" dirty="0" smtClean="0">
                  <a:solidFill>
                    <a:prstClr val="white"/>
                  </a:solidFill>
                  <a:latin typeface="Arial" panose="020B0604020202020204" pitchFamily="34" charset="0"/>
                  <a:ea typeface="黑体" pitchFamily="49" charset="-122"/>
                  <a:cs typeface="Arial" panose="020B0604020202020204" pitchFamily="34" charset="0"/>
                </a:rPr>
                <a:t>7</a:t>
              </a:r>
              <a:r>
                <a:rPr kumimoji="0" lang="en-US" altLang="zh-CN" sz="24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 </a:t>
              </a:r>
              <a:r>
                <a:rPr lang="en-US" altLang="zh-CN" sz="2400" b="1" dirty="0">
                  <a:solidFill>
                    <a:prstClr val="white"/>
                  </a:solidFill>
                  <a:latin typeface="Arial" panose="020B0604020202020204" pitchFamily="34" charset="0"/>
                  <a:ea typeface="黑体" pitchFamily="49" charset="-122"/>
                  <a:cs typeface="Arial" panose="020B0604020202020204" pitchFamily="34" charset="0"/>
                </a:rPr>
                <a:t>Competition and Development in the Magnetic Powder Market</a:t>
              </a:r>
            </a:p>
          </p:txBody>
        </p:sp>
      </p:grpSp>
    </p:spTree>
    <p:extLst>
      <p:ext uri="{BB962C8B-B14F-4D97-AF65-F5344CB8AC3E}">
        <p14:creationId xmlns:p14="http://schemas.microsoft.com/office/powerpoint/2010/main" val="1490994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9432728-0473-8111-2FE2-8FFECE340B40}"/>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BF29AED9-B078-DDB3-0A20-996380FA018F}"/>
              </a:ext>
            </a:extLst>
          </p:cNvPr>
          <p:cNvCxnSpPr>
            <a:cxnSpLocks noChangeShapeType="1"/>
          </p:cNvCxnSpPr>
          <p:nvPr/>
        </p:nvCxnSpPr>
        <p:spPr bwMode="auto">
          <a:xfrm>
            <a:off x="8231" y="1152819"/>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EB68BFEE-2A02-73D4-DF63-2C6DE2FF46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8137" y="250944"/>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8">
            <a:extLst>
              <a:ext uri="{FF2B5EF4-FFF2-40B4-BE49-F238E27FC236}">
                <a16:creationId xmlns="" xmlns:a16="http://schemas.microsoft.com/office/drawing/2014/main" id="{F28B0F59-B9F8-C888-D854-1CF8A98602F2}"/>
              </a:ext>
            </a:extLst>
          </p:cNvPr>
          <p:cNvSpPr>
            <a:spLocks noChangeArrowheads="1"/>
          </p:cNvSpPr>
          <p:nvPr/>
        </p:nvSpPr>
        <p:spPr bwMode="gray">
          <a:xfrm>
            <a:off x="396386" y="1164296"/>
            <a:ext cx="11457801" cy="530762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Industry </a:t>
            </a:r>
            <a:r>
              <a:rPr lang="en-US" altLang="zh-CN" sz="2800" b="1" kern="0" dirty="0" smtClean="0">
                <a:solidFill>
                  <a:srgbClr val="005DA2"/>
                </a:solidFill>
                <a:ea typeface="微软雅黑" panose="020B0503020204020204" pitchFamily="34" charset="-122"/>
                <a:cs typeface="Arial" panose="020B0604020202020204" pitchFamily="34" charset="0"/>
              </a:rPr>
              <a:t>Background</a:t>
            </a:r>
          </a:p>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Industry Capacity and Market </a:t>
            </a:r>
            <a:r>
              <a:rPr lang="en-US" altLang="zh-CN" sz="2800" b="1" kern="0" dirty="0" smtClean="0">
                <a:solidFill>
                  <a:srgbClr val="005DA2"/>
                </a:solidFill>
                <a:ea typeface="微软雅黑" panose="020B0503020204020204" pitchFamily="34" charset="-122"/>
                <a:cs typeface="Arial" panose="020B0604020202020204" pitchFamily="34" charset="0"/>
              </a:rPr>
              <a:t>Structure</a:t>
            </a:r>
          </a:p>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Production Equipment and Manufacturing </a:t>
            </a:r>
            <a:r>
              <a:rPr lang="en-US" altLang="zh-CN" sz="2800" b="1" kern="0" dirty="0" smtClean="0">
                <a:solidFill>
                  <a:srgbClr val="005DA2"/>
                </a:solidFill>
                <a:ea typeface="微软雅黑" panose="020B0503020204020204" pitchFamily="34" charset="-122"/>
                <a:cs typeface="Arial" panose="020B0604020202020204" pitchFamily="34" charset="0"/>
              </a:rPr>
              <a:t>Status</a:t>
            </a:r>
          </a:p>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Core Process Optimization</a:t>
            </a:r>
          </a:p>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Trend of Magnetic Powder Production Cost Changes</a:t>
            </a:r>
          </a:p>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Diversification of Magnetic Powder Grades</a:t>
            </a:r>
          </a:p>
          <a:p>
            <a:pPr marL="457200" indent="-457200">
              <a:lnSpc>
                <a:spcPct val="150000"/>
              </a:lnSpc>
              <a:spcBef>
                <a:spcPts val="0"/>
              </a:spcBef>
              <a:buFont typeface="Wingdings" panose="05000000000000000000" pitchFamily="2" charset="2"/>
              <a:buChar char="n"/>
              <a:defRPr/>
            </a:pPr>
            <a:r>
              <a:rPr lang="en-US" altLang="zh-CN" sz="2800" b="1" kern="0" dirty="0">
                <a:solidFill>
                  <a:srgbClr val="005DA2"/>
                </a:solidFill>
                <a:ea typeface="微软雅黑" panose="020B0503020204020204" pitchFamily="34" charset="-122"/>
                <a:cs typeface="Arial" panose="020B0604020202020204" pitchFamily="34" charset="0"/>
              </a:rPr>
              <a:t>Competition and Development in the Magnetic Powder Market</a:t>
            </a:r>
          </a:p>
        </p:txBody>
      </p:sp>
      <p:sp>
        <p:nvSpPr>
          <p:cNvPr id="17" name="文本框 16">
            <a:extLst>
              <a:ext uri="{FF2B5EF4-FFF2-40B4-BE49-F238E27FC236}">
                <a16:creationId xmlns="" xmlns:a16="http://schemas.microsoft.com/office/drawing/2014/main" id="{1C33FCC7-4AE5-5859-46F7-EA6C233D9FC2}"/>
              </a:ext>
            </a:extLst>
          </p:cNvPr>
          <p:cNvSpPr txBox="1"/>
          <p:nvPr/>
        </p:nvSpPr>
        <p:spPr>
          <a:xfrm>
            <a:off x="3577701" y="298163"/>
            <a:ext cx="4248472" cy="707886"/>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sz="2800" b="1">
                <a:solidFill>
                  <a:srgbClr val="005DA2"/>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005DA2"/>
                </a:solidFill>
                <a:effectLst/>
                <a:uLnTx/>
                <a:uFillTx/>
                <a:latin typeface="Arial" panose="020B0604020202020204" pitchFamily="34" charset="0"/>
                <a:cs typeface="Arial" panose="020B0604020202020204" pitchFamily="34" charset="0"/>
              </a:rPr>
              <a:t>M</a:t>
            </a:r>
            <a:r>
              <a:rPr lang="en-US" altLang="zh-CN" sz="4000" kern="0" dirty="0" err="1" smtClean="0">
                <a:latin typeface="Arial" panose="020B0604020202020204" pitchFamily="34" charset="0"/>
                <a:cs typeface="Arial" panose="020B0604020202020204" pitchFamily="34" charset="0"/>
              </a:rPr>
              <a:t>ain</a:t>
            </a:r>
            <a:r>
              <a:rPr lang="en-US" altLang="zh-CN" sz="4000" kern="0" dirty="0" smtClean="0">
                <a:latin typeface="Arial" panose="020B0604020202020204" pitchFamily="34" charset="0"/>
                <a:cs typeface="Arial" panose="020B0604020202020204" pitchFamily="34" charset="0"/>
              </a:rPr>
              <a:t> Contents</a:t>
            </a:r>
            <a:endParaRPr kumimoji="0" lang="zh-CN" altLang="en-US" sz="4000" b="1" i="0" u="none" strike="noStrike" kern="0" cap="none" spc="0" normalizeH="0" baseline="0" noProof="0" dirty="0">
              <a:ln>
                <a:noFill/>
              </a:ln>
              <a:solidFill>
                <a:srgbClr val="005DA2"/>
              </a:solidFill>
              <a:effectLst/>
              <a:uLnTx/>
              <a:uFillTx/>
              <a:latin typeface="Arial" panose="020B0604020202020204" pitchFamily="34" charset="0"/>
              <a:cs typeface="Arial" panose="020B0604020202020204" pitchFamily="34" charset="0"/>
            </a:endParaRPr>
          </a:p>
        </p:txBody>
      </p:sp>
      <p:sp>
        <p:nvSpPr>
          <p:cNvPr id="19" name="灯片编号占位符 18">
            <a:extLst>
              <a:ext uri="{FF2B5EF4-FFF2-40B4-BE49-F238E27FC236}">
                <a16:creationId xmlns="" xmlns:a16="http://schemas.microsoft.com/office/drawing/2014/main" id="{00E59F75-F630-EDCF-A503-9BF69789BF69}"/>
              </a:ext>
            </a:extLst>
          </p:cNvPr>
          <p:cNvSpPr>
            <a:spLocks noGrp="1"/>
          </p:cNvSpPr>
          <p:nvPr>
            <p:ph type="sldNum" sz="quarter" idx="12"/>
          </p:nvPr>
        </p:nvSpPr>
        <p:spPr/>
        <p:txBody>
          <a:bodyPr/>
          <a:lstStyle/>
          <a:p>
            <a:fld id="{101218CE-149D-49E3-8033-D5CD97556C98}" type="slidenum">
              <a:rPr lang="zh-CN" altLang="en-US" smtClean="0"/>
              <a:pPr/>
              <a:t>2</a:t>
            </a:fld>
            <a:endParaRPr lang="zh-CN" altLang="en-US" dirty="0"/>
          </a:p>
        </p:txBody>
      </p:sp>
    </p:spTree>
    <p:extLst>
      <p:ext uri="{BB962C8B-B14F-4D97-AF65-F5344CB8AC3E}">
        <p14:creationId xmlns:p14="http://schemas.microsoft.com/office/powerpoint/2010/main" val="345292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 y="2492896"/>
            <a:ext cx="12192000" cy="2339101"/>
          </a:xfrm>
          <a:prstGeom prst="rect">
            <a:avLst/>
          </a:prstGeom>
          <a:solidFill>
            <a:schemeClr val="tx2">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lIns="121917" tIns="60958" rIns="121917" bIns="60958">
            <a:spAutoFit/>
          </a:bodyPr>
          <a:lstStyle/>
          <a:p>
            <a:pPr algn="ctr" defTabSz="1219170">
              <a:defRPr/>
            </a:pPr>
            <a:endParaRPr lang="en-US" altLang="zh-CN" sz="2400" dirty="0">
              <a:solidFill>
                <a:prstClr val="white"/>
              </a:solidFill>
              <a:latin typeface="Times New Roman"/>
              <a:ea typeface="微软雅黑"/>
            </a:endParaRPr>
          </a:p>
          <a:p>
            <a:pPr algn="ctr" defTabSz="1219170">
              <a:defRPr/>
            </a:pPr>
            <a:endParaRPr lang="en-US" altLang="zh-CN" sz="2400" dirty="0">
              <a:solidFill>
                <a:prstClr val="white"/>
              </a:solidFill>
              <a:latin typeface="Times New Roman"/>
              <a:ea typeface="微软雅黑"/>
            </a:endParaRPr>
          </a:p>
          <a:p>
            <a:pPr algn="ctr" defTabSz="1219170">
              <a:defRPr/>
            </a:pPr>
            <a:endParaRPr lang="en-US" altLang="zh-CN" sz="2400" dirty="0">
              <a:solidFill>
                <a:prstClr val="white"/>
              </a:solidFill>
              <a:latin typeface="Times New Roman"/>
              <a:ea typeface="微软雅黑"/>
            </a:endParaRPr>
          </a:p>
          <a:p>
            <a:pPr algn="ctr" defTabSz="1219170">
              <a:defRPr/>
            </a:pPr>
            <a:endParaRPr lang="en-US" altLang="zh-CN" sz="2400" dirty="0">
              <a:solidFill>
                <a:prstClr val="white"/>
              </a:solidFill>
              <a:latin typeface="Times New Roman"/>
              <a:ea typeface="微软雅黑"/>
            </a:endParaRPr>
          </a:p>
          <a:p>
            <a:pPr algn="ctr" defTabSz="1219170">
              <a:defRPr/>
            </a:pPr>
            <a:endParaRPr lang="en-US" altLang="zh-CN" sz="2400" dirty="0">
              <a:solidFill>
                <a:prstClr val="white"/>
              </a:solidFill>
              <a:latin typeface="Times New Roman"/>
              <a:ea typeface="微软雅黑"/>
            </a:endParaRPr>
          </a:p>
          <a:p>
            <a:pPr algn="ctr" defTabSz="1219170">
              <a:defRPr/>
            </a:pPr>
            <a:endParaRPr lang="en-US" altLang="zh-CN" sz="2400" b="1" dirty="0">
              <a:solidFill>
                <a:prstClr val="white"/>
              </a:solidFill>
              <a:latin typeface="微软雅黑" pitchFamily="34" charset="-122"/>
              <a:ea typeface="微软雅黑" pitchFamily="34" charset="-122"/>
            </a:endParaRPr>
          </a:p>
        </p:txBody>
      </p:sp>
      <p:sp>
        <p:nvSpPr>
          <p:cNvPr id="15" name="文本框 14"/>
          <p:cNvSpPr txBox="1"/>
          <p:nvPr/>
        </p:nvSpPr>
        <p:spPr>
          <a:xfrm>
            <a:off x="25578" y="2940187"/>
            <a:ext cx="12170689" cy="980072"/>
          </a:xfrm>
          <a:prstGeom prst="rect">
            <a:avLst/>
          </a:prstGeom>
          <a:noFill/>
        </p:spPr>
        <p:txBody>
          <a:bodyPr wrap="square" lIns="121917" tIns="60958" rIns="121917" bIns="60958" rtlCol="0">
            <a:spAutoFit/>
          </a:bodyPr>
          <a:lstStyle/>
          <a:p>
            <a:pPr algn="ctr">
              <a:lnSpc>
                <a:spcPct val="130000"/>
              </a:lnSpc>
              <a:buClr>
                <a:srgbClr val="C00000"/>
              </a:buClr>
            </a:pPr>
            <a:r>
              <a:rPr lang="en-US" altLang="zh-CN" sz="4800" b="1" dirty="0" smtClean="0">
                <a:solidFill>
                  <a:schemeClr val="bg1"/>
                </a:solidFill>
                <a:latin typeface="Arial" panose="020B0604020202020204" pitchFamily="34" charset="0"/>
                <a:ea typeface="黑体" panose="02010609060101010101" pitchFamily="49" charset="-122"/>
                <a:cs typeface="Arial" panose="020B0604020202020204" pitchFamily="34" charset="0"/>
              </a:rPr>
              <a:t>Thanks</a:t>
            </a:r>
            <a:r>
              <a:rPr lang="zh-CN" altLang="en-US" sz="4800" b="1" dirty="0" smtClean="0">
                <a:solidFill>
                  <a:schemeClr val="bg1"/>
                </a:solidFill>
                <a:latin typeface="Arial" panose="020B0604020202020204" pitchFamily="34" charset="0"/>
                <a:ea typeface="黑体" panose="02010609060101010101" pitchFamily="49" charset="-122"/>
                <a:cs typeface="Arial" panose="020B0604020202020204" pitchFamily="34" charset="0"/>
              </a:rPr>
              <a:t>！</a:t>
            </a:r>
            <a:endParaRPr lang="en-US" altLang="zh-CN" sz="4800" b="1" dirty="0">
              <a:solidFill>
                <a:schemeClr val="bg1"/>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761049579"/>
      </p:ext>
    </p:extLst>
  </p:cSld>
  <p:clrMapOvr>
    <a:masterClrMapping/>
  </p:clrMapOvr>
  <mc:AlternateContent xmlns:mc="http://schemas.openxmlformats.org/markup-compatibility/2006" xmlns:p14="http://schemas.microsoft.com/office/powerpoint/2010/main">
    <mc:Choice Requires="p14">
      <p:transition spd="slow" p14:dur="6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六边形 1">
            <a:extLst>
              <a:ext uri="{FF2B5EF4-FFF2-40B4-BE49-F238E27FC236}">
                <a16:creationId xmlns="" xmlns:a16="http://schemas.microsoft.com/office/drawing/2014/main" id="{77534484-A797-C2B0-614A-FE45D246A7F1}"/>
              </a:ext>
            </a:extLst>
          </p:cNvPr>
          <p:cNvSpPr/>
          <p:nvPr/>
        </p:nvSpPr>
        <p:spPr>
          <a:xfrm>
            <a:off x="192079" y="250944"/>
            <a:ext cx="47037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4225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544505" y="1228190"/>
            <a:ext cx="11171245" cy="5078313"/>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In the early 1980s, Satoru Sasaki from Sumitomo Special Metals and J.J. Croat from General Motors almost simultaneously discovered the third-generation rare-earth permanent magnet material—neodymium iron boron (</a:t>
            </a:r>
            <a:r>
              <a:rPr lang="en-US" altLang="zh-CN" sz="2000" dirty="0" err="1">
                <a:latin typeface="Arial" panose="020B0604020202020204" pitchFamily="34" charset="0"/>
                <a:ea typeface="黑体" panose="02010609060101010101" pitchFamily="49" charset="-122"/>
                <a:cs typeface="Arial" panose="020B0604020202020204" pitchFamily="34" charset="0"/>
              </a:rPr>
              <a:t>NdFeB</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a:p>
            <a:pPr algn="just" eaLnBrk="0" hangingPunct="0">
              <a:lnSpc>
                <a:spcPct val="150000"/>
              </a:lnSpc>
              <a:spcBef>
                <a:spcPct val="0"/>
              </a:spcBef>
              <a:buFont typeface="Wingdings" panose="05000000000000000000" pitchFamily="2" charset="2"/>
              <a:buChar char="u"/>
              <a:defRPr/>
            </a:pPr>
            <a:endParaRPr lang="en-US" altLang="zh-CN" sz="2000" dirty="0">
              <a:latin typeface="Arial" panose="020B0604020202020204" pitchFamily="34" charset="0"/>
              <a:ea typeface="黑体" panose="02010609060101010101" pitchFamily="49" charset="-122"/>
              <a:cs typeface="Arial" panose="020B0604020202020204" pitchFamily="34" charset="0"/>
            </a:endParaRPr>
          </a:p>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Sumitomo Metal chose the powder metallurgy approach, using traditional sintering to produce anisotropic dense magnets, which are the sintered </a:t>
            </a:r>
            <a:r>
              <a:rPr lang="en-US" altLang="zh-CN" sz="2000" dirty="0" err="1">
                <a:latin typeface="Arial" panose="020B0604020202020204" pitchFamily="34" charset="0"/>
                <a:ea typeface="黑体" panose="02010609060101010101" pitchFamily="49" charset="-122"/>
                <a:cs typeface="Arial" panose="020B0604020202020204" pitchFamily="34" charset="0"/>
              </a:rPr>
              <a:t>NdFeB</a:t>
            </a:r>
            <a:r>
              <a:rPr lang="en-US" altLang="zh-CN" sz="2000" dirty="0">
                <a:latin typeface="Arial" panose="020B0604020202020204" pitchFamily="34" charset="0"/>
                <a:ea typeface="黑体" panose="02010609060101010101" pitchFamily="49" charset="-122"/>
                <a:cs typeface="Arial" panose="020B0604020202020204" pitchFamily="34" charset="0"/>
              </a:rPr>
              <a:t> we are familiar with</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a:p>
            <a:pPr algn="just" eaLnBrk="0" hangingPunct="0">
              <a:lnSpc>
                <a:spcPct val="150000"/>
              </a:lnSpc>
              <a:spcBef>
                <a:spcPct val="0"/>
              </a:spcBef>
              <a:buFont typeface="Wingdings" panose="05000000000000000000" pitchFamily="2" charset="2"/>
              <a:buChar char="u"/>
              <a:defRPr/>
            </a:pPr>
            <a:endParaRPr lang="en-US" altLang="zh-CN" sz="2000" dirty="0">
              <a:latin typeface="Arial" panose="020B0604020202020204" pitchFamily="34" charset="0"/>
              <a:ea typeface="黑体" panose="02010609060101010101" pitchFamily="49" charset="-122"/>
              <a:cs typeface="Arial" panose="020B0604020202020204" pitchFamily="34" charset="0"/>
            </a:endParaRPr>
          </a:p>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General Motors opted for rapid quenching technology, spraying molten alloys onto a high-speed rotating cooling roller to rapidly cool and prepare amorphous or </a:t>
            </a:r>
            <a:r>
              <a:rPr lang="en-US" altLang="zh-CN" sz="2000" dirty="0" err="1">
                <a:latin typeface="Arial" panose="020B0604020202020204" pitchFamily="34" charset="0"/>
                <a:ea typeface="黑体" panose="02010609060101010101" pitchFamily="49" charset="-122"/>
                <a:cs typeface="Arial" panose="020B0604020202020204" pitchFamily="34" charset="0"/>
              </a:rPr>
              <a:t>nanocrystalline</a:t>
            </a:r>
            <a:r>
              <a:rPr lang="en-US" altLang="zh-CN" sz="2000" dirty="0">
                <a:latin typeface="Arial" panose="020B0604020202020204" pitchFamily="34" charset="0"/>
                <a:ea typeface="黑体" panose="02010609060101010101" pitchFamily="49" charset="-122"/>
                <a:cs typeface="Arial" panose="020B0604020202020204" pitchFamily="34" charset="0"/>
              </a:rPr>
              <a:t> structures of fast-quenched magnetic powder. Subsequently, General Motors established </a:t>
            </a:r>
            <a:r>
              <a:rPr lang="en-US" altLang="zh-CN" sz="2000" dirty="0" err="1">
                <a:latin typeface="Arial" panose="020B0604020202020204" pitchFamily="34" charset="0"/>
                <a:ea typeface="黑体" panose="02010609060101010101" pitchFamily="49" charset="-122"/>
                <a:cs typeface="Arial" panose="020B0604020202020204" pitchFamily="34" charset="0"/>
              </a:rPr>
              <a:t>Magnequench</a:t>
            </a:r>
            <a:r>
              <a:rPr lang="en-US" altLang="zh-CN" sz="2000" dirty="0">
                <a:latin typeface="Arial" panose="020B0604020202020204" pitchFamily="34" charset="0"/>
                <a:ea typeface="黑体" panose="02010609060101010101" pitchFamily="49" charset="-122"/>
                <a:cs typeface="Arial" panose="020B0604020202020204" pitchFamily="34" charset="0"/>
              </a:rPr>
              <a:t>, a company dedicated to the commercialization of </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rapidly quenched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NdFeB</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magnetic powder</a:t>
            </a:r>
            <a:r>
              <a:rPr lang="en-US" altLang="zh-CN" sz="2000" dirty="0">
                <a:latin typeface="Arial" panose="020B0604020202020204" pitchFamily="34" charset="0"/>
                <a:ea typeface="黑体" panose="02010609060101010101" pitchFamily="49" charset="-122"/>
                <a:cs typeface="Arial" panose="020B0604020202020204" pitchFamily="34" charset="0"/>
              </a:rPr>
              <a:t>.</a:t>
            </a: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3</a:t>
            </a:fld>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45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4</a:t>
            </a:fld>
            <a:endParaRPr lang="zh-CN" altLang="en-US" dirty="0">
              <a:latin typeface="Arial" panose="020B0604020202020204" pitchFamily="34" charset="0"/>
              <a:cs typeface="Arial" panose="020B0604020202020204" pitchFamily="34" charset="0"/>
            </a:endParaRPr>
          </a:p>
        </p:txBody>
      </p:sp>
      <p:sp>
        <p:nvSpPr>
          <p:cNvPr id="3" name="矩形 2"/>
          <p:cNvSpPr/>
          <p:nvPr/>
        </p:nvSpPr>
        <p:spPr>
          <a:xfrm>
            <a:off x="439727" y="1095811"/>
            <a:ext cx="11333173" cy="4570482"/>
          </a:xfrm>
          <a:prstGeom prst="rect">
            <a:avLst/>
          </a:prstGeom>
        </p:spPr>
        <p:txBody>
          <a:bodyPr wrap="square">
            <a:spAutoFit/>
          </a:bodyPr>
          <a:lstStyle/>
          <a:p>
            <a:pPr algn="just" eaLnBrk="0" hangingPunct="0">
              <a:lnSpc>
                <a:spcPct val="150000"/>
              </a:lnSpc>
              <a:spcBef>
                <a:spcPct val="0"/>
              </a:spcBef>
              <a:spcAft>
                <a:spcPts val="1800"/>
              </a:spcAft>
              <a:buFont typeface="Wingdings" panose="05000000000000000000" pitchFamily="2" charset="2"/>
              <a:buChar char="u"/>
              <a:defRPr/>
            </a:pPr>
            <a:r>
              <a:rPr lang="en-US" altLang="zh-CN" sz="2400" b="1" dirty="0">
                <a:latin typeface="Arial" panose="020B0604020202020204" pitchFamily="34" charset="0"/>
                <a:ea typeface="黑体" panose="02010609060101010101" pitchFamily="49" charset="-122"/>
                <a:cs typeface="Arial" panose="020B0604020202020204" pitchFamily="34" charset="0"/>
              </a:rPr>
              <a:t>Applications of Fast Quenching </a:t>
            </a:r>
            <a:r>
              <a:rPr lang="en-US" altLang="zh-CN" sz="2400" b="1" dirty="0" err="1">
                <a:latin typeface="Arial" panose="020B0604020202020204" pitchFamily="34" charset="0"/>
                <a:ea typeface="黑体" panose="02010609060101010101" pitchFamily="49" charset="-122"/>
                <a:cs typeface="Arial" panose="020B0604020202020204" pitchFamily="34" charset="0"/>
              </a:rPr>
              <a:t>NdFeB</a:t>
            </a:r>
            <a:r>
              <a:rPr lang="en-US" altLang="zh-CN" sz="2400" b="1" dirty="0">
                <a:latin typeface="Arial" panose="020B0604020202020204" pitchFamily="34" charset="0"/>
                <a:ea typeface="黑体" panose="02010609060101010101" pitchFamily="49" charset="-122"/>
                <a:cs typeface="Arial" panose="020B0604020202020204" pitchFamily="34" charset="0"/>
              </a:rPr>
              <a:t> Magnetic </a:t>
            </a:r>
            <a:r>
              <a:rPr lang="en-US" altLang="zh-CN" sz="2400" b="1" dirty="0" smtClean="0">
                <a:latin typeface="Arial" panose="020B0604020202020204" pitchFamily="34" charset="0"/>
                <a:ea typeface="黑体" panose="02010609060101010101" pitchFamily="49" charset="-122"/>
                <a:cs typeface="Arial" panose="020B0604020202020204" pitchFamily="34" charset="0"/>
              </a:rPr>
              <a:t>Powder</a:t>
            </a:r>
          </a:p>
          <a:p>
            <a:pPr algn="just" eaLnBrk="0" hangingPunct="0">
              <a:lnSpc>
                <a:spcPct val="150000"/>
              </a:lnSpc>
              <a:spcBef>
                <a:spcPct val="0"/>
              </a:spcBef>
              <a:defRPr/>
            </a:pPr>
            <a:r>
              <a:rPr lang="en-US" altLang="zh-CN" sz="2000" dirty="0" smtClean="0">
                <a:latin typeface="Arial" panose="020B0604020202020204" pitchFamily="34" charset="0"/>
                <a:ea typeface="黑体" panose="02010609060101010101" pitchFamily="49" charset="-122"/>
                <a:cs typeface="Arial" panose="020B0604020202020204" pitchFamily="34" charset="0"/>
              </a:rPr>
              <a:t>Rapidly </a:t>
            </a:r>
            <a:r>
              <a:rPr lang="en-US" altLang="zh-CN" sz="2000" dirty="0">
                <a:latin typeface="Arial" panose="020B0604020202020204" pitchFamily="34" charset="0"/>
                <a:ea typeface="黑体" panose="02010609060101010101" pitchFamily="49" charset="-122"/>
                <a:cs typeface="Arial" panose="020B0604020202020204" pitchFamily="34" charset="0"/>
              </a:rPr>
              <a:t>quenched </a:t>
            </a:r>
            <a:r>
              <a:rPr lang="en-US" altLang="zh-CN" sz="2000" dirty="0" err="1">
                <a:latin typeface="Arial" panose="020B0604020202020204" pitchFamily="34" charset="0"/>
                <a:ea typeface="黑体" panose="02010609060101010101" pitchFamily="49" charset="-122"/>
                <a:cs typeface="Arial" panose="020B0604020202020204" pitchFamily="34" charset="0"/>
              </a:rPr>
              <a:t>NdFeB</a:t>
            </a:r>
            <a:r>
              <a:rPr lang="en-US" altLang="zh-CN" sz="2000" dirty="0">
                <a:latin typeface="Arial" panose="020B0604020202020204" pitchFamily="34" charset="0"/>
                <a:ea typeface="黑体" panose="02010609060101010101" pitchFamily="49" charset="-122"/>
                <a:cs typeface="Arial" panose="020B0604020202020204" pitchFamily="34" charset="0"/>
              </a:rPr>
              <a:t> magnetic </a:t>
            </a:r>
            <a:r>
              <a:rPr lang="en-US" altLang="zh-CN" sz="2000" dirty="0" smtClean="0">
                <a:latin typeface="Arial" panose="020B0604020202020204" pitchFamily="34" charset="0"/>
                <a:ea typeface="黑体" panose="02010609060101010101" pitchFamily="49" charset="-122"/>
                <a:cs typeface="Arial" panose="020B0604020202020204" pitchFamily="34" charset="0"/>
              </a:rPr>
              <a:t>powder was </a:t>
            </a:r>
            <a:r>
              <a:rPr lang="en-US" altLang="zh-CN" sz="2000" dirty="0">
                <a:latin typeface="Arial" panose="020B0604020202020204" pitchFamily="34" charset="0"/>
                <a:ea typeface="黑体" panose="02010609060101010101" pitchFamily="49" charset="-122"/>
                <a:cs typeface="Arial" panose="020B0604020202020204" pitchFamily="34" charset="0"/>
              </a:rPr>
              <a:t>almost simultaneously applied in the production of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bonded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NdFeB</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magnets </a:t>
            </a:r>
            <a:r>
              <a:rPr lang="en-US" altLang="zh-CN" sz="2000" dirty="0">
                <a:latin typeface="Arial" panose="020B0604020202020204" pitchFamily="34" charset="0"/>
                <a:ea typeface="黑体" panose="02010609060101010101" pitchFamily="49" charset="-122"/>
                <a:cs typeface="Arial" panose="020B0604020202020204" pitchFamily="34" charset="0"/>
              </a:rPr>
              <a:t>and</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hot-pressed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NdFeB</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magnets</a:t>
            </a:r>
            <a:r>
              <a:rPr lang="en-US" altLang="zh-CN" sz="2000" dirty="0">
                <a:latin typeface="Arial" panose="020B0604020202020204" pitchFamily="34" charset="0"/>
                <a:ea typeface="黑体" panose="02010609060101010101" pitchFamily="49" charset="-122"/>
                <a:cs typeface="Arial" panose="020B0604020202020204" pitchFamily="34" charset="0"/>
              </a:rPr>
              <a:t>,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with the majority being used for bonded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NdFeB</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magnets</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a:t>
            </a:r>
          </a:p>
          <a:p>
            <a:pPr algn="just" eaLnBrk="0" hangingPunct="0">
              <a:lnSpc>
                <a:spcPct val="150000"/>
              </a:lnSpc>
              <a:spcBef>
                <a:spcPct val="0"/>
              </a:spcBef>
              <a:defRPr/>
            </a:pPr>
            <a:endPar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endParaRPr>
          </a:p>
          <a:p>
            <a:pPr algn="just" eaLnBrk="0" hangingPunct="0">
              <a:lnSpc>
                <a:spcPct val="150000"/>
              </a:lnSpc>
              <a:spcBef>
                <a:spcPct val="0"/>
              </a:spcBef>
              <a:defRPr/>
            </a:pPr>
            <a:r>
              <a:rPr lang="en-US" altLang="zh-CN" sz="2000" dirty="0">
                <a:latin typeface="Arial" panose="020B0604020202020204" pitchFamily="34" charset="0"/>
                <a:ea typeface="黑体" panose="02010609060101010101" pitchFamily="49" charset="-122"/>
                <a:cs typeface="Arial" panose="020B0604020202020204" pitchFamily="34" charset="0"/>
              </a:rPr>
              <a:t>Bonded </a:t>
            </a:r>
            <a:r>
              <a:rPr lang="en-US" altLang="zh-CN" sz="2000" dirty="0" err="1">
                <a:latin typeface="Arial" panose="020B0604020202020204" pitchFamily="34" charset="0"/>
                <a:ea typeface="黑体" panose="02010609060101010101" pitchFamily="49" charset="-122"/>
                <a:cs typeface="Arial" panose="020B0604020202020204" pitchFamily="34" charset="0"/>
              </a:rPr>
              <a:t>NdFeB</a:t>
            </a:r>
            <a:r>
              <a:rPr lang="en-US" altLang="zh-CN" sz="2000" dirty="0">
                <a:latin typeface="Arial" panose="020B0604020202020204" pitchFamily="34" charset="0"/>
                <a:ea typeface="黑体" panose="02010609060101010101" pitchFamily="49" charset="-122"/>
                <a:cs typeface="Arial" panose="020B0604020202020204" pitchFamily="34" charset="0"/>
              </a:rPr>
              <a:t> magnets are primarily formed through methods such as pressing, injection molding, and extrusion. Among these, pressing is currently the dominant forming method, accounting for approximately 85% of the total bonded </a:t>
            </a:r>
            <a:r>
              <a:rPr lang="en-US" altLang="zh-CN" sz="2000" dirty="0" err="1">
                <a:latin typeface="Arial" panose="020B0604020202020204" pitchFamily="34" charset="0"/>
                <a:ea typeface="黑体" panose="02010609060101010101" pitchFamily="49" charset="-122"/>
                <a:cs typeface="Arial" panose="020B0604020202020204" pitchFamily="34" charset="0"/>
              </a:rPr>
              <a:t>NdFeB</a:t>
            </a:r>
            <a:r>
              <a:rPr lang="en-US" altLang="zh-CN" sz="2000" dirty="0">
                <a:latin typeface="Arial" panose="020B0604020202020204" pitchFamily="34" charset="0"/>
                <a:ea typeface="黑体" panose="02010609060101010101" pitchFamily="49" charset="-122"/>
                <a:cs typeface="Arial" panose="020B0604020202020204" pitchFamily="34" charset="0"/>
              </a:rPr>
              <a:t> magnet production. Injection molding has also seen rapid growth in recent years</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endParaRPr lang="en-US" altLang="zh-CN" sz="2000" dirty="0">
              <a:latin typeface="Arial" panose="020B0604020202020204" pitchFamily="34" charset="0"/>
              <a:ea typeface="黑体" panose="02010609060101010101" pitchFamily="49" charset="-122"/>
              <a:cs typeface="Arial" panose="020B0604020202020204" pitchFamily="34" charset="0"/>
            </a:endParaRPr>
          </a:p>
        </p:txBody>
      </p:sp>
      <p:cxnSp>
        <p:nvCxnSpPr>
          <p:cNvPr id="4"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5" name="图片 4">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8" name="六边形 7">
            <a:extLst>
              <a:ext uri="{FF2B5EF4-FFF2-40B4-BE49-F238E27FC236}">
                <a16:creationId xmlns="" xmlns:a16="http://schemas.microsoft.com/office/drawing/2014/main" id="{77534484-A797-C2B0-614A-FE45D246A7F1}"/>
              </a:ext>
            </a:extLst>
          </p:cNvPr>
          <p:cNvSpPr/>
          <p:nvPr/>
        </p:nvSpPr>
        <p:spPr>
          <a:xfrm>
            <a:off x="192079" y="250944"/>
            <a:ext cx="47037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9"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4225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Tree>
    <p:extLst>
      <p:ext uri="{BB962C8B-B14F-4D97-AF65-F5344CB8AC3E}">
        <p14:creationId xmlns:p14="http://schemas.microsoft.com/office/powerpoint/2010/main" val="2440175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37600" y="6356353"/>
            <a:ext cx="2772027" cy="365125"/>
          </a:xfrm>
        </p:spPr>
        <p:txBody>
          <a:bodyPr/>
          <a:lstStyle/>
          <a:p>
            <a:fld id="{101218CE-149D-49E3-8033-D5CD97556C98}" type="slidenum">
              <a:rPr lang="zh-CN" altLang="en-US" smtClean="0">
                <a:latin typeface="Arial" panose="020B0604020202020204" pitchFamily="34" charset="0"/>
                <a:cs typeface="Arial" panose="020B0604020202020204" pitchFamily="34" charset="0"/>
              </a:rPr>
              <a:pPr/>
              <a:t>5</a:t>
            </a:fld>
            <a:endParaRPr lang="zh-CN" altLang="en-US" dirty="0">
              <a:latin typeface="Arial" panose="020B0604020202020204" pitchFamily="34" charset="0"/>
              <a:cs typeface="Arial" panose="020B0604020202020204" pitchFamily="34" charset="0"/>
            </a:endParaRPr>
          </a:p>
        </p:txBody>
      </p:sp>
      <p:cxnSp>
        <p:nvCxnSpPr>
          <p:cNvPr id="4"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1880116"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5" name="图片 4">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0467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19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0"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43532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a:t>
            </a:r>
            <a:r>
              <a:rPr lang="en-US" altLang="zh-CN" sz="2800" b="1" dirty="0" smtClean="0">
                <a:solidFill>
                  <a:prstClr val="white"/>
                </a:solidFill>
                <a:latin typeface="Arial" panose="020B0604020202020204" pitchFamily="34" charset="0"/>
                <a:ea typeface="黑体" pitchFamily="49" charset="-122"/>
                <a:cs typeface="Arial" panose="020B0604020202020204" pitchFamily="34" charset="0"/>
              </a:rPr>
              <a:t>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1" name="六边形 10">
            <a:extLst>
              <a:ext uri="{FF2B5EF4-FFF2-40B4-BE49-F238E27FC236}">
                <a16:creationId xmlns="" xmlns:a16="http://schemas.microsoft.com/office/drawing/2014/main" id="{77534484-A797-C2B0-614A-FE45D246A7F1}"/>
              </a:ext>
            </a:extLst>
          </p:cNvPr>
          <p:cNvSpPr/>
          <p:nvPr/>
        </p:nvSpPr>
        <p:spPr>
          <a:xfrm>
            <a:off x="192079" y="250944"/>
            <a:ext cx="47037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3"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4225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4" name="矩形 13"/>
          <p:cNvSpPr/>
          <p:nvPr/>
        </p:nvSpPr>
        <p:spPr>
          <a:xfrm>
            <a:off x="439727" y="1095811"/>
            <a:ext cx="11333173" cy="3093154"/>
          </a:xfrm>
          <a:prstGeom prst="rect">
            <a:avLst/>
          </a:prstGeom>
        </p:spPr>
        <p:txBody>
          <a:bodyPr wrap="square">
            <a:spAutoFit/>
          </a:bodyPr>
          <a:lstStyle/>
          <a:p>
            <a:pPr algn="just" eaLnBrk="0" hangingPunct="0">
              <a:lnSpc>
                <a:spcPct val="150000"/>
              </a:lnSpc>
              <a:spcBef>
                <a:spcPct val="0"/>
              </a:spcBef>
              <a:spcAft>
                <a:spcPts val="1800"/>
              </a:spcAft>
              <a:buFont typeface="Wingdings" panose="05000000000000000000" pitchFamily="2" charset="2"/>
              <a:buChar char="u"/>
              <a:defRPr/>
            </a:pPr>
            <a:r>
              <a:rPr lang="en-US" altLang="zh-CN" sz="2400" b="1" dirty="0">
                <a:latin typeface="Arial" panose="020B0604020202020204" pitchFamily="34" charset="0"/>
                <a:ea typeface="黑体" panose="02010609060101010101" pitchFamily="49" charset="-122"/>
                <a:cs typeface="Arial" panose="020B0604020202020204" pitchFamily="34" charset="0"/>
              </a:rPr>
              <a:t>Applications of Fast Quenching </a:t>
            </a:r>
            <a:r>
              <a:rPr lang="en-US" altLang="zh-CN" sz="2400" b="1" dirty="0" err="1">
                <a:latin typeface="Arial" panose="020B0604020202020204" pitchFamily="34" charset="0"/>
                <a:ea typeface="黑体" panose="02010609060101010101" pitchFamily="49" charset="-122"/>
                <a:cs typeface="Arial" panose="020B0604020202020204" pitchFamily="34" charset="0"/>
              </a:rPr>
              <a:t>NdFeB</a:t>
            </a:r>
            <a:r>
              <a:rPr lang="en-US" altLang="zh-CN" sz="2400" b="1" dirty="0">
                <a:latin typeface="Arial" panose="020B0604020202020204" pitchFamily="34" charset="0"/>
                <a:ea typeface="黑体" panose="02010609060101010101" pitchFamily="49" charset="-122"/>
                <a:cs typeface="Arial" panose="020B0604020202020204" pitchFamily="34" charset="0"/>
              </a:rPr>
              <a:t> Magnetic </a:t>
            </a:r>
            <a:r>
              <a:rPr lang="en-US" altLang="zh-CN" sz="2400" b="1" dirty="0" smtClean="0">
                <a:latin typeface="Arial" panose="020B0604020202020204" pitchFamily="34" charset="0"/>
                <a:ea typeface="黑体" panose="02010609060101010101" pitchFamily="49" charset="-122"/>
                <a:cs typeface="Arial" panose="020B0604020202020204" pitchFamily="34" charset="0"/>
              </a:rPr>
              <a:t>Powder</a:t>
            </a:r>
          </a:p>
          <a:p>
            <a:pPr algn="just" eaLnBrk="0" hangingPunct="0">
              <a:lnSpc>
                <a:spcPct val="150000"/>
              </a:lnSpc>
              <a:spcBef>
                <a:spcPct val="0"/>
              </a:spcBef>
              <a:defRPr/>
            </a:pPr>
            <a:r>
              <a:rPr lang="en-US" altLang="zh-CN" sz="2400" dirty="0">
                <a:latin typeface="Arial" panose="020B0604020202020204" pitchFamily="34" charset="0"/>
                <a:ea typeface="黑体" panose="02010609060101010101" pitchFamily="49" charset="-122"/>
                <a:cs typeface="Arial" panose="020B0604020202020204" pitchFamily="34" charset="0"/>
              </a:rPr>
              <a:t>Hot-pressed </a:t>
            </a:r>
            <a:r>
              <a:rPr lang="en-US" altLang="zh-CN" sz="2400" dirty="0" err="1">
                <a:latin typeface="Arial" panose="020B0604020202020204" pitchFamily="34" charset="0"/>
                <a:ea typeface="黑体" panose="02010609060101010101" pitchFamily="49" charset="-122"/>
                <a:cs typeface="Arial" panose="020B0604020202020204" pitchFamily="34" charset="0"/>
              </a:rPr>
              <a:t>NdFeB</a:t>
            </a:r>
            <a:r>
              <a:rPr lang="en-US" altLang="zh-CN" sz="2400" dirty="0">
                <a:latin typeface="Arial" panose="020B0604020202020204" pitchFamily="34" charset="0"/>
                <a:ea typeface="黑体" panose="02010609060101010101" pitchFamily="49" charset="-122"/>
                <a:cs typeface="Arial" panose="020B0604020202020204" pitchFamily="34" charset="0"/>
              </a:rPr>
              <a:t> magnets are mainly formed through hot extrusion. Compared to sintered </a:t>
            </a:r>
            <a:r>
              <a:rPr lang="en-US" altLang="zh-CN" sz="2400" dirty="0" err="1">
                <a:latin typeface="Arial" panose="020B0604020202020204" pitchFamily="34" charset="0"/>
                <a:ea typeface="黑体" panose="02010609060101010101" pitchFamily="49" charset="-122"/>
                <a:cs typeface="Arial" panose="020B0604020202020204" pitchFamily="34" charset="0"/>
              </a:rPr>
              <a:t>NdFeB</a:t>
            </a:r>
            <a:r>
              <a:rPr lang="en-US" altLang="zh-CN" sz="2400" dirty="0">
                <a:latin typeface="Arial" panose="020B0604020202020204" pitchFamily="34" charset="0"/>
                <a:ea typeface="黑体" panose="02010609060101010101" pitchFamily="49" charset="-122"/>
                <a:cs typeface="Arial" panose="020B0604020202020204" pitchFamily="34" charset="0"/>
              </a:rPr>
              <a:t> magnets, they offer lower cost-effectiveness, and the current market size is relatively small. Major manufacturers include Daito (Japan), Chengdu Galaxy Magnetics, and Ningbo </a:t>
            </a:r>
            <a:r>
              <a:rPr lang="en-US" altLang="zh-CN" sz="2400" dirty="0" err="1">
                <a:latin typeface="Arial" panose="020B0604020202020204" pitchFamily="34" charset="0"/>
                <a:ea typeface="黑体" panose="02010609060101010101" pitchFamily="49" charset="-122"/>
                <a:cs typeface="Arial" panose="020B0604020202020204" pitchFamily="34" charset="0"/>
              </a:rPr>
              <a:t>Jinji</a:t>
            </a:r>
            <a:r>
              <a:rPr lang="en-US" altLang="zh-CN" sz="2400" dirty="0">
                <a:latin typeface="Arial" panose="020B0604020202020204" pitchFamily="34" charset="0"/>
                <a:ea typeface="黑体" panose="02010609060101010101" pitchFamily="49" charset="-122"/>
                <a:cs typeface="Arial" panose="020B0604020202020204" pitchFamily="34" charset="0"/>
              </a:rPr>
              <a:t>.</a:t>
            </a:r>
          </a:p>
        </p:txBody>
      </p:sp>
    </p:spTree>
    <p:extLst>
      <p:ext uri="{BB962C8B-B14F-4D97-AF65-F5344CB8AC3E}">
        <p14:creationId xmlns:p14="http://schemas.microsoft.com/office/powerpoint/2010/main" val="234196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6</a:t>
            </a:fld>
            <a:endParaRPr lang="zh-CN" altLang="en-US" dirty="0">
              <a:latin typeface="Arial" panose="020B0604020202020204" pitchFamily="34" charset="0"/>
              <a:cs typeface="Arial" panose="020B0604020202020204" pitchFamily="34" charset="0"/>
            </a:endParaRPr>
          </a:p>
        </p:txBody>
      </p:sp>
      <p:sp>
        <p:nvSpPr>
          <p:cNvPr id="8"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534978" y="1159291"/>
            <a:ext cx="11190297" cy="4154984"/>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In the early 1990s, some universities and research institutions in China entered the field of bonded magnets to conduct research and development. Later, a few companies, such as Chengdu Galaxy </a:t>
            </a:r>
            <a:r>
              <a:rPr lang="en-US" altLang="zh-CN" sz="2000" dirty="0" smtClean="0">
                <a:latin typeface="Arial" panose="020B0604020202020204" pitchFamily="34" charset="0"/>
                <a:ea typeface="黑体" panose="02010609060101010101" pitchFamily="49" charset="-122"/>
                <a:cs typeface="Arial" panose="020B0604020202020204" pitchFamily="34" charset="0"/>
              </a:rPr>
              <a:t>Magnets</a:t>
            </a:r>
            <a:r>
              <a:rPr lang="en-US" altLang="zh-CN" sz="2000" dirty="0">
                <a:latin typeface="Arial" panose="020B0604020202020204" pitchFamily="34" charset="0"/>
                <a:ea typeface="黑体" panose="02010609060101010101" pitchFamily="49" charset="-122"/>
                <a:cs typeface="Arial" panose="020B0604020202020204" pitchFamily="34" charset="0"/>
              </a:rPr>
              <a:t>, began small-scale trial production and manufacturing</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a:p>
            <a:pPr algn="just" eaLnBrk="0" hangingPunct="0">
              <a:lnSpc>
                <a:spcPct val="150000"/>
              </a:lnSpc>
              <a:spcBef>
                <a:spcPct val="0"/>
              </a:spcBef>
              <a:buFont typeface="Wingdings" panose="05000000000000000000" pitchFamily="2" charset="2"/>
              <a:buChar char="u"/>
              <a:defRPr/>
            </a:pPr>
            <a:endParaRPr lang="en-US" altLang="zh-CN" sz="2000" dirty="0" smtClean="0">
              <a:latin typeface="Arial" panose="020B0604020202020204" pitchFamily="34" charset="0"/>
              <a:ea typeface="黑体" panose="02010609060101010101" pitchFamily="49" charset="-122"/>
              <a:cs typeface="Arial" panose="020B0604020202020204" pitchFamily="34" charset="0"/>
            </a:endParaRPr>
          </a:p>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At that time, there were two main sources for obtaining magnetic powder for bonded magnets</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a:p>
            <a:pPr lvl="1" algn="just" eaLnBrk="0" hangingPunct="0">
              <a:lnSpc>
                <a:spcPct val="150000"/>
              </a:lnSpc>
              <a:spcBef>
                <a:spcPct val="0"/>
              </a:spcBef>
              <a:buFont typeface="Wingdings" panose="05000000000000000000" pitchFamily="2" charset="2"/>
              <a:buChar char="Ø"/>
              <a:defRPr/>
            </a:pPr>
            <a:r>
              <a:rPr lang="en-US" altLang="zh-CN" sz="2000" dirty="0">
                <a:latin typeface="Arial" panose="020B0604020202020204" pitchFamily="34" charset="0"/>
                <a:ea typeface="黑体" panose="02010609060101010101" pitchFamily="49" charset="-122"/>
                <a:cs typeface="Arial" panose="020B0604020202020204" pitchFamily="34" charset="0"/>
              </a:rPr>
              <a:t>One was importing </a:t>
            </a:r>
            <a:r>
              <a:rPr lang="en-US" altLang="zh-CN" sz="2000" dirty="0" smtClean="0">
                <a:latin typeface="Arial" panose="020B0604020202020204" pitchFamily="34" charset="0"/>
                <a:ea typeface="黑体" panose="02010609060101010101" pitchFamily="49" charset="-122"/>
                <a:cs typeface="Arial" panose="020B0604020202020204" pitchFamily="34" charset="0"/>
              </a:rPr>
              <a:t>rapidly </a:t>
            </a:r>
            <a:r>
              <a:rPr lang="en-US" altLang="zh-CN" sz="2000" dirty="0">
                <a:latin typeface="Arial" panose="020B0604020202020204" pitchFamily="34" charset="0"/>
                <a:ea typeface="黑体" panose="02010609060101010101" pitchFamily="49" charset="-122"/>
                <a:cs typeface="Arial" panose="020B0604020202020204" pitchFamily="34" charset="0"/>
              </a:rPr>
              <a:t>quenching magnetic powder from the U.S. </a:t>
            </a:r>
            <a:r>
              <a:rPr lang="en-US" altLang="zh-CN" sz="2000" dirty="0" err="1">
                <a:latin typeface="Arial" panose="020B0604020202020204" pitchFamily="34" charset="0"/>
                <a:ea typeface="黑体" panose="02010609060101010101" pitchFamily="49" charset="-122"/>
                <a:cs typeface="Arial" panose="020B0604020202020204" pitchFamily="34" charset="0"/>
              </a:rPr>
              <a:t>Magnequench</a:t>
            </a:r>
            <a:r>
              <a:rPr lang="en-US" altLang="zh-CN" sz="2000" dirty="0">
                <a:latin typeface="Arial" panose="020B0604020202020204" pitchFamily="34" charset="0"/>
                <a:ea typeface="黑体" panose="02010609060101010101" pitchFamily="49" charset="-122"/>
                <a:cs typeface="Arial" panose="020B0604020202020204" pitchFamily="34" charset="0"/>
              </a:rPr>
              <a:t> Company, which offered magnetic powders with high, medium, and low performance </a:t>
            </a:r>
            <a:r>
              <a:rPr lang="en-US" altLang="zh-CN" sz="2000" dirty="0" smtClean="0">
                <a:latin typeface="Arial" panose="020B0604020202020204" pitchFamily="34" charset="0"/>
                <a:ea typeface="黑体" panose="02010609060101010101" pitchFamily="49" charset="-122"/>
                <a:cs typeface="Arial" panose="020B0604020202020204" pitchFamily="34" charset="0"/>
              </a:rPr>
              <a:t>levels;</a:t>
            </a:r>
          </a:p>
          <a:p>
            <a:pPr lvl="1" algn="just" eaLnBrk="0" hangingPunct="0">
              <a:lnSpc>
                <a:spcPct val="150000"/>
              </a:lnSpc>
              <a:spcBef>
                <a:spcPct val="0"/>
              </a:spcBef>
              <a:buFont typeface="Wingdings" panose="05000000000000000000" pitchFamily="2" charset="2"/>
              <a:buChar char="Ø"/>
              <a:defRPr/>
            </a:pPr>
            <a:r>
              <a:rPr lang="en-US" altLang="zh-CN" sz="2000" dirty="0">
                <a:latin typeface="Arial" panose="020B0604020202020204" pitchFamily="34" charset="0"/>
                <a:ea typeface="黑体" panose="02010609060101010101" pitchFamily="49" charset="-122"/>
                <a:cs typeface="Arial" panose="020B0604020202020204" pitchFamily="34" charset="0"/>
              </a:rPr>
              <a:t>The other was domestically produced medium and low performance fast quenching magnetic powder by a few companies using arc furnaces</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endParaRPr lang="zh-CN" altLang="zh-CN" sz="2000" dirty="0">
              <a:latin typeface="Arial" panose="020B0604020202020204" pitchFamily="34" charset="0"/>
              <a:ea typeface="黑体" panose="02010609060101010101" pitchFamily="49" charset="-122"/>
              <a:cs typeface="Arial" panose="020B0604020202020204" pitchFamily="34" charset="0"/>
            </a:endParaRPr>
          </a:p>
        </p:txBody>
      </p:sp>
      <p:sp>
        <p:nvSpPr>
          <p:cNvPr id="12" name="六边形 11">
            <a:extLst>
              <a:ext uri="{FF2B5EF4-FFF2-40B4-BE49-F238E27FC236}">
                <a16:creationId xmlns="" xmlns:a16="http://schemas.microsoft.com/office/drawing/2014/main" id="{77534484-A797-C2B0-614A-FE45D246A7F1}"/>
              </a:ext>
            </a:extLst>
          </p:cNvPr>
          <p:cNvSpPr/>
          <p:nvPr/>
        </p:nvSpPr>
        <p:spPr>
          <a:xfrm>
            <a:off x="192079" y="250944"/>
            <a:ext cx="47037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3"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4225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a:ln>
                  <a:noFill/>
                </a:ln>
                <a:solidFill>
                  <a:prstClr val="white"/>
                </a:solidFill>
                <a:effectLst/>
                <a:uLnTx/>
                <a:uFillTx/>
                <a:latin typeface="Arial" panose="020B0604020202020204" pitchFamily="34" charset="0"/>
                <a:ea typeface="黑体" pitchFamily="49" charset="-122"/>
                <a:cs typeface="Arial" panose="020B0604020202020204" pitchFamily="34" charset="0"/>
              </a:rPr>
              <a:t>1</a:t>
            </a: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 Industry Background</a:t>
            </a:r>
            <a:endParaRPr lang="zh-CN" altLang="en-US" sz="2800" b="1" dirty="0">
              <a:solidFill>
                <a:prstClr val="white"/>
              </a:solidFill>
              <a:latin typeface="Arial" panose="020B0604020202020204" pitchFamily="34" charset="0"/>
              <a:ea typeface="黑体" pitchFamily="49" charset="-122"/>
              <a:cs typeface="Arial" panose="020B0604020202020204" pitchFamily="34" charset="0"/>
            </a:endParaRPr>
          </a:p>
        </p:txBody>
      </p:sp>
    </p:spTree>
    <p:extLst>
      <p:ext uri="{BB962C8B-B14F-4D97-AF65-F5344CB8AC3E}">
        <p14:creationId xmlns:p14="http://schemas.microsoft.com/office/powerpoint/2010/main" val="406179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六边形 1">
            <a:extLst>
              <a:ext uri="{FF2B5EF4-FFF2-40B4-BE49-F238E27FC236}">
                <a16:creationId xmlns="" xmlns:a16="http://schemas.microsoft.com/office/drawing/2014/main" id="{77534484-A797-C2B0-614A-FE45D246A7F1}"/>
              </a:ext>
            </a:extLst>
          </p:cNvPr>
          <p:cNvSpPr/>
          <p:nvPr/>
        </p:nvSpPr>
        <p:spPr>
          <a:xfrm>
            <a:off x="192078" y="250944"/>
            <a:ext cx="81708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74429"/>
            <a:ext cx="8264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2.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Industry Capacity and Market Structure</a:t>
            </a:r>
          </a:p>
        </p:txBody>
      </p:sp>
      <p:sp>
        <p:nvSpPr>
          <p:cNvPr id="7" name="AutoShape 38">
            <a:extLst>
              <a:ext uri="{FF2B5EF4-FFF2-40B4-BE49-F238E27FC236}">
                <a16:creationId xmlns="" xmlns:a16="http://schemas.microsoft.com/office/drawing/2014/main" id="{F85C87E2-52C7-3999-7167-07968E67A5D7}"/>
              </a:ext>
            </a:extLst>
          </p:cNvPr>
          <p:cNvSpPr>
            <a:spLocks noChangeArrowheads="1"/>
          </p:cNvSpPr>
          <p:nvPr/>
        </p:nvSpPr>
        <p:spPr bwMode="auto">
          <a:xfrm>
            <a:off x="486602" y="1059915"/>
            <a:ext cx="11238673" cy="923330"/>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Currently, there are approximately 14 manufacturers of magnetic powder, and it is reported that 1-2 more will be added in the near future</a:t>
            </a:r>
            <a:r>
              <a:rPr lang="en-US" altLang="zh-CN" sz="2000" dirty="0" smtClean="0">
                <a:latin typeface="Arial" panose="020B0604020202020204" pitchFamily="34" charset="0"/>
                <a:ea typeface="黑体" panose="02010609060101010101" pitchFamily="49" charset="-122"/>
                <a:cs typeface="Arial" panose="020B0604020202020204" pitchFamily="34" charset="0"/>
              </a:rPr>
              <a:t>.</a:t>
            </a: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7</a:t>
            </a:fld>
            <a:endParaRPr lang="zh-CN" altLang="en-US" dirty="0">
              <a:latin typeface="Arial" panose="020B0604020202020204" pitchFamily="34" charset="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96751783"/>
              </p:ext>
            </p:extLst>
          </p:nvPr>
        </p:nvGraphicFramePr>
        <p:xfrm>
          <a:off x="4564056" y="2453661"/>
          <a:ext cx="7446969" cy="3622120"/>
        </p:xfrm>
        <a:graphic>
          <a:graphicData uri="http://schemas.openxmlformats.org/drawingml/2006/table">
            <a:tbl>
              <a:tblPr firstRow="1" bandRow="1">
                <a:tableStyleId>{5C22544A-7EE6-4342-B048-85BDC9FD1C3A}</a:tableStyleId>
              </a:tblPr>
              <a:tblGrid>
                <a:gridCol w="722319"/>
                <a:gridCol w="4786843"/>
                <a:gridCol w="1937807"/>
              </a:tblGrid>
              <a:tr h="37084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No.</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Company Name</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Provinces</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1</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err="1" smtClean="0">
                          <a:latin typeface="Arial" panose="020B0604020202020204" pitchFamily="34" charset="0"/>
                          <a:ea typeface="黑体" panose="02010609060101010101" pitchFamily="49" charset="-122"/>
                          <a:cs typeface="Arial" panose="020B0604020202020204" pitchFamily="34" charset="0"/>
                        </a:rPr>
                        <a:t>Magnequench</a:t>
                      </a:r>
                      <a:r>
                        <a:rPr lang="en-US" altLang="zh-CN" sz="1400" dirty="0" smtClean="0">
                          <a:latin typeface="Arial" panose="020B0604020202020204" pitchFamily="34" charset="0"/>
                          <a:ea typeface="黑体" panose="02010609060101010101" pitchFamily="49" charset="-122"/>
                          <a:cs typeface="Arial" panose="020B0604020202020204" pitchFamily="34" charset="0"/>
                        </a:rPr>
                        <a:t> (Tianjin)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Tianjin</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2</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Chengdu Galaxy Magnets Co., Ltd.</a:t>
                      </a: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Sichuan</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3</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err="1" smtClean="0">
                          <a:latin typeface="Arial" panose="020B0604020202020204" pitchFamily="34" charset="0"/>
                          <a:ea typeface="黑体" panose="02010609060101010101" pitchFamily="49" charset="-122"/>
                          <a:cs typeface="Arial" panose="020B0604020202020204" pitchFamily="34" charset="0"/>
                        </a:rPr>
                        <a:t>Dongyang</a:t>
                      </a:r>
                      <a:r>
                        <a:rPr lang="en-US" altLang="zh-CN" sz="1400" dirty="0" smtClean="0">
                          <a:latin typeface="Arial" panose="020B0604020202020204" pitchFamily="34" charset="0"/>
                          <a:ea typeface="黑体" panose="02010609060101010101" pitchFamily="49" charset="-122"/>
                          <a:cs typeface="Arial" panose="020B0604020202020204" pitchFamily="34" charset="0"/>
                        </a:rPr>
                        <a:t> Silver Sea Magnetics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Zhejiang</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4</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Baotou </a:t>
                      </a:r>
                      <a:r>
                        <a:rPr lang="en-US" altLang="zh-CN" sz="1400" dirty="0" err="1" smtClean="0">
                          <a:latin typeface="Arial" panose="020B0604020202020204" pitchFamily="34" charset="0"/>
                          <a:ea typeface="黑体" panose="02010609060101010101" pitchFamily="49" charset="-122"/>
                          <a:cs typeface="Arial" panose="020B0604020202020204" pitchFamily="34" charset="0"/>
                        </a:rPr>
                        <a:t>Kecrui</a:t>
                      </a:r>
                      <a:r>
                        <a:rPr lang="en-US" altLang="zh-CN" sz="1400" dirty="0" smtClean="0">
                          <a:latin typeface="Arial" panose="020B0604020202020204" pitchFamily="34" charset="0"/>
                          <a:ea typeface="黑体" panose="02010609060101010101" pitchFamily="49" charset="-122"/>
                          <a:cs typeface="Arial" panose="020B0604020202020204" pitchFamily="34" charset="0"/>
                        </a:rPr>
                        <a:t> </a:t>
                      </a:r>
                      <a:r>
                        <a:rPr lang="en-US" altLang="zh-CN" sz="1400" dirty="0" err="1" smtClean="0">
                          <a:latin typeface="Arial" panose="020B0604020202020204" pitchFamily="34" charset="0"/>
                          <a:ea typeface="黑体" panose="02010609060101010101" pitchFamily="49" charset="-122"/>
                          <a:cs typeface="Arial" panose="020B0604020202020204" pitchFamily="34" charset="0"/>
                        </a:rPr>
                        <a:t>Micromagnetic</a:t>
                      </a:r>
                      <a:r>
                        <a:rPr lang="en-US" altLang="zh-CN" sz="1400" dirty="0" smtClean="0">
                          <a:latin typeface="Arial" panose="020B0604020202020204" pitchFamily="34" charset="0"/>
                          <a:ea typeface="黑体" panose="02010609060101010101" pitchFamily="49" charset="-122"/>
                          <a:cs typeface="Arial" panose="020B0604020202020204" pitchFamily="34" charset="0"/>
                        </a:rPr>
                        <a:t> New Materials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Inner</a:t>
                      </a:r>
                      <a:r>
                        <a:rPr lang="en-US" altLang="zh-CN" sz="1400" b="0" i="0" kern="1200" baseline="0" dirty="0" smtClean="0">
                          <a:solidFill>
                            <a:schemeClr val="dk1"/>
                          </a:solidFill>
                          <a:effectLst/>
                          <a:latin typeface="Arial" panose="020B0604020202020204" pitchFamily="34" charset="0"/>
                          <a:ea typeface="+mn-ea"/>
                          <a:cs typeface="Arial" panose="020B0604020202020204" pitchFamily="34" charset="0"/>
                        </a:rPr>
                        <a:t> </a:t>
                      </a: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Mongolia</a:t>
                      </a:r>
                      <a:endParaRPr lang="en-US" altLang="zh-CN" sz="1400" b="0" i="0" kern="1200" dirty="0">
                        <a:solidFill>
                          <a:schemeClr val="dk1"/>
                        </a:solidFill>
                        <a:effectLst/>
                        <a:latin typeface="Arial" panose="020B0604020202020204" pitchFamily="34" charset="0"/>
                        <a:ea typeface="+mn-ea"/>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5</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err="1" smtClean="0">
                          <a:latin typeface="Arial" panose="020B0604020202020204" pitchFamily="34" charset="0"/>
                          <a:ea typeface="黑体" panose="02010609060101010101" pitchFamily="49" charset="-122"/>
                          <a:cs typeface="Arial" panose="020B0604020202020204" pitchFamily="34" charset="0"/>
                        </a:rPr>
                        <a:t>Yuyan</a:t>
                      </a:r>
                      <a:r>
                        <a:rPr lang="en-US" altLang="zh-CN" sz="1400" dirty="0" smtClean="0">
                          <a:latin typeface="Arial" panose="020B0604020202020204" pitchFamily="34" charset="0"/>
                          <a:ea typeface="黑体" panose="02010609060101010101" pitchFamily="49" charset="-122"/>
                          <a:cs typeface="Arial" panose="020B0604020202020204" pitchFamily="34" charset="0"/>
                        </a:rPr>
                        <a:t> Rare Earth High-Tech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err="1" smtClean="0">
                          <a:solidFill>
                            <a:schemeClr val="dk1"/>
                          </a:solidFill>
                          <a:effectLst/>
                          <a:latin typeface="Arial" panose="020B0604020202020204" pitchFamily="34" charset="0"/>
                          <a:ea typeface="+mn-ea"/>
                          <a:cs typeface="Arial" panose="020B0604020202020204" pitchFamily="34" charset="0"/>
                        </a:rPr>
                        <a:t>Hebei</a:t>
                      </a: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 </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6</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Jiangxi </a:t>
                      </a:r>
                      <a:r>
                        <a:rPr lang="en-US" altLang="zh-CN" sz="1400" dirty="0" err="1" smtClean="0">
                          <a:latin typeface="Arial" panose="020B0604020202020204" pitchFamily="34" charset="0"/>
                          <a:ea typeface="黑体" panose="02010609060101010101" pitchFamily="49" charset="-122"/>
                          <a:cs typeface="Arial" panose="020B0604020202020204" pitchFamily="34" charset="0"/>
                        </a:rPr>
                        <a:t>Jiangwu</a:t>
                      </a:r>
                      <a:r>
                        <a:rPr lang="en-US" altLang="zh-CN" sz="1400" dirty="0" smtClean="0">
                          <a:latin typeface="Arial" panose="020B0604020202020204" pitchFamily="34" charset="0"/>
                          <a:ea typeface="黑体" panose="02010609060101010101" pitchFamily="49" charset="-122"/>
                          <a:cs typeface="Arial" panose="020B0604020202020204" pitchFamily="34" charset="0"/>
                        </a:rPr>
                        <a:t> Rare Metal New Materials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Jiangxi</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7</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Beijing </a:t>
                      </a:r>
                      <a:r>
                        <a:rPr lang="en-US" altLang="zh-CN" sz="1400" dirty="0" err="1" smtClean="0">
                          <a:latin typeface="Arial" panose="020B0604020202020204" pitchFamily="34" charset="0"/>
                          <a:ea typeface="黑体" panose="02010609060101010101" pitchFamily="49" charset="-122"/>
                          <a:cs typeface="Arial" panose="020B0604020202020204" pitchFamily="34" charset="0"/>
                        </a:rPr>
                        <a:t>Sanjili</a:t>
                      </a:r>
                      <a:r>
                        <a:rPr lang="en-US" altLang="zh-CN" sz="1400" dirty="0" smtClean="0">
                          <a:latin typeface="Arial" panose="020B0604020202020204" pitchFamily="34" charset="0"/>
                          <a:ea typeface="黑体" panose="02010609060101010101" pitchFamily="49" charset="-122"/>
                          <a:cs typeface="Arial" panose="020B0604020202020204" pitchFamily="34" charset="0"/>
                        </a:rPr>
                        <a:t> New Materials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Beijing </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8</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Sichuan </a:t>
                      </a:r>
                      <a:r>
                        <a:rPr lang="en-US" altLang="zh-CN" sz="1400" dirty="0" err="1" smtClean="0">
                          <a:latin typeface="Arial" panose="020B0604020202020204" pitchFamily="34" charset="0"/>
                          <a:ea typeface="黑体" panose="02010609060101010101" pitchFamily="49" charset="-122"/>
                          <a:cs typeface="Arial" panose="020B0604020202020204" pitchFamily="34" charset="0"/>
                        </a:rPr>
                        <a:t>Huiling</a:t>
                      </a:r>
                      <a:r>
                        <a:rPr lang="en-US" altLang="zh-CN" sz="1400" dirty="0" smtClean="0">
                          <a:latin typeface="Arial" panose="020B0604020202020204" pitchFamily="34" charset="0"/>
                          <a:ea typeface="黑体" panose="02010609060101010101" pitchFamily="49" charset="-122"/>
                          <a:cs typeface="Arial" panose="020B0604020202020204" pitchFamily="34" charset="0"/>
                        </a:rPr>
                        <a:t> Technology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Sichuan</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9</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dirty="0" smtClean="0">
                          <a:latin typeface="Arial" panose="020B0604020202020204" pitchFamily="34" charset="0"/>
                          <a:ea typeface="黑体" panose="02010609060101010101" pitchFamily="49" charset="-122"/>
                          <a:cs typeface="Arial" panose="020B0604020202020204" pitchFamily="34" charset="0"/>
                        </a:rPr>
                        <a:t>Tianjin </a:t>
                      </a:r>
                      <a:r>
                        <a:rPr lang="en-US" altLang="zh-CN" sz="1400" dirty="0" err="1" smtClean="0">
                          <a:latin typeface="Arial" panose="020B0604020202020204" pitchFamily="34" charset="0"/>
                          <a:ea typeface="黑体" panose="02010609060101010101" pitchFamily="49" charset="-122"/>
                          <a:cs typeface="Arial" panose="020B0604020202020204" pitchFamily="34" charset="0"/>
                        </a:rPr>
                        <a:t>Jinhai</a:t>
                      </a:r>
                      <a:r>
                        <a:rPr lang="en-US" altLang="zh-CN" sz="1400" dirty="0" smtClean="0">
                          <a:latin typeface="Arial" panose="020B0604020202020204" pitchFamily="34" charset="0"/>
                          <a:ea typeface="黑体" panose="02010609060101010101" pitchFamily="49" charset="-122"/>
                          <a:cs typeface="Arial" panose="020B0604020202020204" pitchFamily="34" charset="0"/>
                        </a:rPr>
                        <a:t> Magnetics Co., Ltd.</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400" b="0" i="0" kern="1200" dirty="0" smtClean="0">
                          <a:solidFill>
                            <a:schemeClr val="dk1"/>
                          </a:solidFill>
                          <a:effectLst/>
                          <a:latin typeface="Arial" panose="020B0604020202020204" pitchFamily="34" charset="0"/>
                          <a:ea typeface="+mn-ea"/>
                          <a:cs typeface="Arial" panose="020B0604020202020204" pitchFamily="34" charset="0"/>
                        </a:rPr>
                        <a:t>Tianjin</a:t>
                      </a:r>
                      <a:endParaRPr lang="zh-CN" altLang="en-US" sz="1400" b="0" dirty="0">
                        <a:latin typeface="Arial" panose="020B0604020202020204" pitchFamily="34" charset="0"/>
                        <a:ea typeface="黑体" panose="02010609060101010101" pitchFamily="49" charset="-122"/>
                        <a:cs typeface="Arial" panose="020B0604020202020204" pitchFamily="34" charset="0"/>
                      </a:endParaRPr>
                    </a:p>
                  </a:txBody>
                  <a:tcPr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600" dirty="0" smtClean="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ct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panose="02020603050405020304" pitchFamily="18" charset="0"/>
                          <a:ea typeface="黑体" panose="02010609060101010101" pitchFamily="49" charset="-122"/>
                          <a:cs typeface="Times New Roman" panose="02020603050405020304" pitchFamily="18" charset="0"/>
                        </a:rPr>
                        <a:t>…</a:t>
                      </a:r>
                    </a:p>
                  </a:txBody>
                  <a:tcPr anchor="ctr"/>
                </a:tc>
              </a:tr>
            </a:tbl>
          </a:graphicData>
        </a:graphic>
      </p:graphicFrame>
      <p:graphicFrame>
        <p:nvGraphicFramePr>
          <p:cNvPr id="14" name="图表 13"/>
          <p:cNvGraphicFramePr>
            <a:graphicFrameLocks/>
          </p:cNvGraphicFramePr>
          <p:nvPr>
            <p:extLst>
              <p:ext uri="{D42A27DB-BD31-4B8C-83A1-F6EECF244321}">
                <p14:modId xmlns:p14="http://schemas.microsoft.com/office/powerpoint/2010/main" val="2168606822"/>
              </p:ext>
            </p:extLst>
          </p:nvPr>
        </p:nvGraphicFramePr>
        <p:xfrm>
          <a:off x="-1100139" y="1992672"/>
          <a:ext cx="7196138" cy="4484328"/>
        </p:xfrm>
        <a:graphic>
          <a:graphicData uri="http://schemas.openxmlformats.org/drawingml/2006/chart">
            <c:chart xmlns:c="http://schemas.openxmlformats.org/drawingml/2006/chart" xmlns:r="http://schemas.openxmlformats.org/officeDocument/2006/relationships" r:id="rId4"/>
          </a:graphicData>
        </a:graphic>
      </p:graphicFrame>
      <p:sp>
        <p:nvSpPr>
          <p:cNvPr id="6" name="矩形 5"/>
          <p:cNvSpPr/>
          <p:nvPr/>
        </p:nvSpPr>
        <p:spPr>
          <a:xfrm>
            <a:off x="192078" y="6264474"/>
            <a:ext cx="4554531" cy="584775"/>
          </a:xfrm>
          <a:prstGeom prst="rect">
            <a:avLst/>
          </a:prstGeom>
        </p:spPr>
        <p:txBody>
          <a:bodyPr wrap="square">
            <a:spAutoFit/>
          </a:bodyPr>
          <a:lstStyle/>
          <a:p>
            <a:pPr algn="ctr">
              <a:defRPr sz="1400" b="1" i="0" u="none" strike="noStrike" kern="1200" baseline="0">
                <a:solidFill>
                  <a:sysClr val="windowText" lastClr="000000"/>
                </a:solidFill>
                <a:latin typeface="+mn-lt"/>
                <a:ea typeface="+mn-ea"/>
                <a:cs typeface="+mn-cs"/>
              </a:defRPr>
            </a:pPr>
            <a:r>
              <a:rPr lang="en-US" altLang="zh-CN" sz="1600" dirty="0">
                <a:latin typeface="Arial" panose="020B0604020202020204" pitchFamily="34" charset="0"/>
                <a:cs typeface="Arial" panose="020B0604020202020204" pitchFamily="34" charset="0"/>
              </a:rPr>
              <a:t>Distribution of Rapidly Quenching Magnetic Powder Manufacturers</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88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8</a:t>
            </a:fld>
            <a:endParaRPr lang="zh-CN" altLang="en-US" dirty="0">
              <a:latin typeface="Arial" panose="020B0604020202020204" pitchFamily="34" charset="0"/>
              <a:cs typeface="Arial" panose="020B0604020202020204" pitchFamily="34" charset="0"/>
            </a:endParaRPr>
          </a:p>
        </p:txBody>
      </p:sp>
      <p:sp>
        <p:nvSpPr>
          <p:cNvPr id="18" name="圆角矩形 17"/>
          <p:cNvSpPr/>
          <p:nvPr/>
        </p:nvSpPr>
        <p:spPr>
          <a:xfrm>
            <a:off x="5244245" y="5072400"/>
            <a:ext cx="2260800" cy="510778"/>
          </a:xfrm>
          <a:prstGeom prst="roundRect">
            <a:avLst/>
          </a:prstGeom>
          <a:noFill/>
        </p:spPr>
        <p:txBody>
          <a:bodyPr wrap="square" rtlCol="0">
            <a:spAutoFit/>
          </a:bodyPr>
          <a:lstStyle/>
          <a:p>
            <a:pPr algn="ctr"/>
            <a:endParaRPr lang="zh-CN" altLang="en-US" sz="2400" b="1">
              <a:solidFill>
                <a:schemeClr val="accent1"/>
              </a:solidFill>
              <a:latin typeface="Arial" panose="020B0604020202020204" pitchFamily="34" charset="0"/>
              <a:ea typeface="+mj-ea"/>
              <a:cs typeface="Arial" panose="020B0604020202020204" pitchFamily="34" charset="0"/>
            </a:endParaRPr>
          </a:p>
        </p:txBody>
      </p:sp>
      <p:grpSp>
        <p:nvGrpSpPr>
          <p:cNvPr id="12" name="组合 11"/>
          <p:cNvGrpSpPr/>
          <p:nvPr/>
        </p:nvGrpSpPr>
        <p:grpSpPr>
          <a:xfrm>
            <a:off x="571500" y="1143326"/>
            <a:ext cx="7116292" cy="5640984"/>
            <a:chOff x="4979049" y="1173306"/>
            <a:chExt cx="7116292" cy="5640984"/>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0" y="1173306"/>
              <a:ext cx="4507751" cy="178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156" y="3112805"/>
              <a:ext cx="4507200" cy="17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4979049" y="1173307"/>
              <a:ext cx="7116292" cy="5640983"/>
              <a:chOff x="4979049" y="1173307"/>
              <a:chExt cx="7116292" cy="5640983"/>
            </a:xfrm>
          </p:grpSpPr>
          <p:sp>
            <p:nvSpPr>
              <p:cNvPr id="3" name="圆角矩形 2"/>
              <p:cNvSpPr/>
              <p:nvPr/>
            </p:nvSpPr>
            <p:spPr>
              <a:xfrm>
                <a:off x="9834541" y="3168705"/>
                <a:ext cx="2260800" cy="1699200"/>
              </a:xfrm>
              <a:prstGeom prst="roundRect">
                <a:avLst/>
              </a:prstGeom>
              <a:ln>
                <a:noFill/>
              </a:ln>
              <a:effectLst>
                <a:outerShdw blurRad="50800" dist="38100" dir="13500000" algn="b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TextBox 5"/>
              <p:cNvSpPr txBox="1"/>
              <p:nvPr/>
            </p:nvSpPr>
            <p:spPr>
              <a:xfrm>
                <a:off x="9838950" y="3587805"/>
                <a:ext cx="2253875" cy="923330"/>
              </a:xfrm>
              <a:prstGeom prst="rect">
                <a:avLst/>
              </a:prstGeom>
              <a:noFill/>
            </p:spPr>
            <p:txBody>
              <a:bodyPr wrap="square" rtlCol="0">
                <a:spAutoFit/>
              </a:bodyPr>
              <a:lstStyle>
                <a:defPPr>
                  <a:defRPr lang="zh-CN"/>
                </a:defPPr>
                <a:lvl1pPr algn="ctr">
                  <a:defRPr sz="2400" b="1">
                    <a:solidFill>
                      <a:srgbClr val="FF0000"/>
                    </a:solidFill>
                    <a:latin typeface="+mj-ea"/>
                    <a:ea typeface="+mj-ea"/>
                  </a:defRPr>
                </a:lvl1pPr>
              </a:lstStyle>
              <a:p>
                <a:r>
                  <a:rPr lang="en-US" altLang="zh-CN" sz="1800" b="0" dirty="0" smtClean="0">
                    <a:solidFill>
                      <a:schemeClr val="accent1"/>
                    </a:solidFill>
                    <a:latin typeface="Arial" panose="020B0604020202020204" pitchFamily="34" charset="0"/>
                    <a:ea typeface="黑体" panose="02010609060101010101" pitchFamily="49" charset="-122"/>
                    <a:cs typeface="Arial" panose="020B0604020202020204" pitchFamily="34" charset="0"/>
                  </a:rPr>
                  <a:t>Annual Capacity:</a:t>
                </a:r>
                <a:endParaRPr lang="en-US" altLang="zh-CN" sz="1800" b="0" dirty="0">
                  <a:solidFill>
                    <a:schemeClr val="accent1"/>
                  </a:solidFill>
                  <a:latin typeface="Arial" panose="020B0604020202020204" pitchFamily="34" charset="0"/>
                  <a:ea typeface="黑体" panose="02010609060101010101" pitchFamily="49" charset="-122"/>
                  <a:cs typeface="Arial" panose="020B0604020202020204" pitchFamily="34" charset="0"/>
                </a:endParaRPr>
              </a:p>
              <a:p>
                <a:r>
                  <a:rPr lang="en-US" altLang="zh-CN" sz="1800" b="0" dirty="0">
                    <a:solidFill>
                      <a:schemeClr val="accent1"/>
                    </a:solidFill>
                    <a:latin typeface="Arial" panose="020B0604020202020204" pitchFamily="34" charset="0"/>
                    <a:ea typeface="黑体" panose="02010609060101010101" pitchFamily="49" charset="-122"/>
                    <a:cs typeface="Arial" panose="020B0604020202020204" pitchFamily="34" charset="0"/>
                  </a:rPr>
                  <a:t>Approximately </a:t>
                </a:r>
                <a:r>
                  <a:rPr lang="en-US" altLang="zh-CN" sz="1800" b="0" dirty="0" smtClean="0">
                    <a:solidFill>
                      <a:schemeClr val="accent1"/>
                    </a:solidFill>
                    <a:latin typeface="Arial" panose="020B0604020202020204" pitchFamily="34" charset="0"/>
                    <a:ea typeface="黑体" panose="02010609060101010101" pitchFamily="49" charset="-122"/>
                    <a:cs typeface="Arial" panose="020B0604020202020204" pitchFamily="34" charset="0"/>
                  </a:rPr>
                  <a:t>23,000–24,000 tons</a:t>
                </a:r>
                <a:endParaRPr lang="zh-CN" altLang="en-US" sz="1800" b="0" dirty="0">
                  <a:solidFill>
                    <a:schemeClr val="accent1"/>
                  </a:solidFill>
                  <a:latin typeface="Arial" panose="020B0604020202020204" pitchFamily="34" charset="0"/>
                  <a:ea typeface="黑体" panose="02010609060101010101" pitchFamily="49" charset="-122"/>
                  <a:cs typeface="Arial" panose="020B0604020202020204" pitchFamily="34" charset="0"/>
                </a:endParaRPr>
              </a:p>
            </p:txBody>
          </p:sp>
          <p:sp>
            <p:nvSpPr>
              <p:cNvPr id="15" name="圆角矩形 14"/>
              <p:cNvSpPr/>
              <p:nvPr/>
            </p:nvSpPr>
            <p:spPr>
              <a:xfrm>
                <a:off x="5187950" y="1173307"/>
                <a:ext cx="2260806" cy="1698180"/>
              </a:xfrm>
              <a:prstGeom prst="roundRect">
                <a:avLst/>
              </a:prstGeom>
              <a:ln>
                <a:noFill/>
              </a:ln>
              <a:effectLst>
                <a:outerShdw blurRad="50800" dist="38100" dir="13500000" algn="b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 name="TextBox 15"/>
              <p:cNvSpPr txBox="1"/>
              <p:nvPr/>
            </p:nvSpPr>
            <p:spPr>
              <a:xfrm>
                <a:off x="4979049" y="1534513"/>
                <a:ext cx="2582291" cy="923330"/>
              </a:xfrm>
              <a:prstGeom prst="rect">
                <a:avLst/>
              </a:prstGeom>
              <a:noFill/>
            </p:spPr>
            <p:txBody>
              <a:bodyPr wrap="square" rtlCol="0">
                <a:spAutoFit/>
              </a:bodyPr>
              <a:lstStyle/>
              <a:p>
                <a:pPr algn="ctr"/>
                <a:r>
                  <a:rPr lang="en-US" altLang="zh-CN" dirty="0">
                    <a:solidFill>
                      <a:srgbClr val="FF0000"/>
                    </a:solidFill>
                    <a:latin typeface="Arial" panose="020B0604020202020204" pitchFamily="34" charset="0"/>
                    <a:ea typeface="黑体" panose="02010609060101010101" pitchFamily="49" charset="-122"/>
                    <a:cs typeface="Arial" panose="020B0604020202020204" pitchFamily="34" charset="0"/>
                  </a:rPr>
                  <a:t>Key Equipment: </a:t>
                </a:r>
                <a:endParaRPr lang="en-US" altLang="zh-CN" dirty="0" smtClean="0">
                  <a:solidFill>
                    <a:srgbClr val="FF0000"/>
                  </a:solidFill>
                  <a:latin typeface="Arial" panose="020B0604020202020204" pitchFamily="34" charset="0"/>
                  <a:ea typeface="黑体" panose="02010609060101010101" pitchFamily="49" charset="-122"/>
                  <a:cs typeface="Arial" panose="020B0604020202020204" pitchFamily="34" charset="0"/>
                </a:endParaRPr>
              </a:p>
              <a:p>
                <a:pPr algn="ctr"/>
                <a:r>
                  <a:rPr lang="en-US" altLang="zh-CN" dirty="0" smtClean="0">
                    <a:solidFill>
                      <a:srgbClr val="FF0000"/>
                    </a:solidFill>
                    <a:latin typeface="Arial" panose="020B0604020202020204" pitchFamily="34" charset="0"/>
                    <a:ea typeface="黑体" panose="02010609060101010101" pitchFamily="49" charset="-122"/>
                    <a:cs typeface="Arial" panose="020B0604020202020204" pitchFamily="34" charset="0"/>
                  </a:rPr>
                  <a:t>More </a:t>
                </a:r>
                <a:r>
                  <a:rPr lang="en-US" altLang="zh-CN" dirty="0">
                    <a:solidFill>
                      <a:srgbClr val="FF0000"/>
                    </a:solidFill>
                    <a:latin typeface="Arial" panose="020B0604020202020204" pitchFamily="34" charset="0"/>
                    <a:ea typeface="黑体" panose="02010609060101010101" pitchFamily="49" charset="-122"/>
                    <a:cs typeface="Arial" panose="020B0604020202020204" pitchFamily="34" charset="0"/>
                  </a:rPr>
                  <a:t>than 50 </a:t>
                </a:r>
                <a:r>
                  <a:rPr lang="en-US" altLang="zh-CN" dirty="0" smtClean="0">
                    <a:solidFill>
                      <a:srgbClr val="FF0000"/>
                    </a:solidFill>
                    <a:latin typeface="Arial" panose="020B0604020202020204" pitchFamily="34" charset="0"/>
                    <a:ea typeface="黑体" panose="02010609060101010101" pitchFamily="49" charset="-122"/>
                    <a:cs typeface="Arial" panose="020B0604020202020204" pitchFamily="34" charset="0"/>
                  </a:rPr>
                  <a:t>rapid </a:t>
                </a:r>
                <a:r>
                  <a:rPr lang="en-US" altLang="zh-CN" dirty="0">
                    <a:solidFill>
                      <a:srgbClr val="FF0000"/>
                    </a:solidFill>
                    <a:latin typeface="Arial" panose="020B0604020202020204" pitchFamily="34" charset="0"/>
                    <a:ea typeface="黑体" panose="02010609060101010101" pitchFamily="49" charset="-122"/>
                    <a:cs typeface="Arial" panose="020B0604020202020204" pitchFamily="34" charset="0"/>
                  </a:rPr>
                  <a:t>q</a:t>
                </a:r>
                <a:r>
                  <a:rPr lang="en-US" altLang="zh-CN" dirty="0" smtClean="0">
                    <a:solidFill>
                      <a:srgbClr val="FF0000"/>
                    </a:solidFill>
                    <a:latin typeface="Arial" panose="020B0604020202020204" pitchFamily="34" charset="0"/>
                    <a:ea typeface="黑体" panose="02010609060101010101" pitchFamily="49" charset="-122"/>
                    <a:cs typeface="Arial" panose="020B0604020202020204" pitchFamily="34" charset="0"/>
                  </a:rPr>
                  <a:t>uenching furnaces</a:t>
                </a:r>
                <a:endParaRPr lang="en-US" altLang="zh-CN"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21" name="圆角矩形 20"/>
              <p:cNvSpPr/>
              <p:nvPr/>
            </p:nvSpPr>
            <p:spPr>
              <a:xfrm>
                <a:off x="5214104" y="5116110"/>
                <a:ext cx="2260806" cy="1698180"/>
              </a:xfrm>
              <a:prstGeom prst="roundRect">
                <a:avLst/>
              </a:prstGeom>
              <a:ln>
                <a:noFill/>
              </a:ln>
              <a:effectLst>
                <a:outerShdw blurRad="50800" dist="38100" dir="13500000" algn="b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TextBox 21"/>
              <p:cNvSpPr txBox="1"/>
              <p:nvPr/>
            </p:nvSpPr>
            <p:spPr>
              <a:xfrm>
                <a:off x="5157812" y="5513030"/>
                <a:ext cx="2373390" cy="923330"/>
              </a:xfrm>
              <a:prstGeom prst="rect">
                <a:avLst/>
              </a:prstGeom>
              <a:noFill/>
            </p:spPr>
            <p:txBody>
              <a:bodyPr wrap="square" rtlCol="0">
                <a:spAutoFit/>
              </a:bodyPr>
              <a:lstStyle/>
              <a:p>
                <a:pPr algn="ctr"/>
                <a:r>
                  <a:rPr lang="en-US" altLang="zh-CN" dirty="0">
                    <a:solidFill>
                      <a:srgbClr val="7030A0"/>
                    </a:solidFill>
                    <a:latin typeface="Arial" panose="020B0604020202020204" pitchFamily="34" charset="0"/>
                    <a:ea typeface="黑体" panose="02010609060101010101" pitchFamily="49" charset="-122"/>
                    <a:cs typeface="Arial" panose="020B0604020202020204" pitchFamily="34" charset="0"/>
                  </a:rPr>
                  <a:t>Actual </a:t>
                </a:r>
                <a:r>
                  <a:rPr lang="en-US" altLang="zh-CN" dirty="0" smtClean="0">
                    <a:solidFill>
                      <a:srgbClr val="7030A0"/>
                    </a:solidFill>
                    <a:latin typeface="Arial" panose="020B0604020202020204" pitchFamily="34" charset="0"/>
                    <a:ea typeface="黑体" panose="02010609060101010101" pitchFamily="49" charset="-122"/>
                    <a:cs typeface="Arial" panose="020B0604020202020204" pitchFamily="34" charset="0"/>
                  </a:rPr>
                  <a:t>output in 2025:</a:t>
                </a:r>
                <a:endParaRPr lang="en-US" altLang="zh-CN" dirty="0">
                  <a:solidFill>
                    <a:srgbClr val="7030A0"/>
                  </a:solidFill>
                  <a:latin typeface="Arial" panose="020B0604020202020204" pitchFamily="34" charset="0"/>
                  <a:ea typeface="黑体" panose="02010609060101010101" pitchFamily="49" charset="-122"/>
                  <a:cs typeface="Arial" panose="020B0604020202020204" pitchFamily="34" charset="0"/>
                </a:endParaRPr>
              </a:p>
              <a:p>
                <a:pPr algn="ctr"/>
                <a:r>
                  <a:rPr lang="en-US" altLang="zh-CN" dirty="0">
                    <a:solidFill>
                      <a:srgbClr val="7030A0"/>
                    </a:solidFill>
                    <a:latin typeface="Arial" panose="020B0604020202020204" pitchFamily="34" charset="0"/>
                    <a:ea typeface="黑体" panose="02010609060101010101" pitchFamily="49" charset="-122"/>
                    <a:cs typeface="Arial" panose="020B0604020202020204" pitchFamily="34" charset="0"/>
                  </a:rPr>
                  <a:t>Approximately 15,000 tons</a:t>
                </a:r>
                <a:endParaRPr lang="zh-CN" altLang="en-US" dirty="0">
                  <a:solidFill>
                    <a:srgbClr val="7030A0"/>
                  </a:solidFill>
                  <a:latin typeface="Arial" panose="020B0604020202020204" pitchFamily="34" charset="0"/>
                  <a:ea typeface="黑体" panose="02010609060101010101" pitchFamily="49" charset="-122"/>
                  <a:cs typeface="Arial" panose="020B0604020202020204" pitchFamily="34" charset="0"/>
                </a:endParaRPr>
              </a:p>
            </p:txBody>
          </p:sp>
        </p:grpSp>
      </p:grpSp>
      <p:sp>
        <p:nvSpPr>
          <p:cNvPr id="23" name="矩形 22"/>
          <p:cNvSpPr/>
          <p:nvPr/>
        </p:nvSpPr>
        <p:spPr>
          <a:xfrm>
            <a:off x="7974944" y="3028967"/>
            <a:ext cx="3636032" cy="2400657"/>
          </a:xfrm>
          <a:prstGeom prst="rect">
            <a:avLst/>
          </a:prstGeom>
        </p:spPr>
        <p:txBody>
          <a:bodyPr wrap="square">
            <a:spAutoFit/>
          </a:bodyPr>
          <a:lstStyle/>
          <a:p>
            <a:pPr marL="457200" indent="-457200" algn="just" eaLnBrk="0" latinLnBrk="1" hangingPunct="0">
              <a:lnSpc>
                <a:spcPct val="150000"/>
              </a:lnSpc>
              <a:spcBef>
                <a:spcPct val="0"/>
              </a:spcBef>
              <a:buFont typeface="Wingdings" panose="05000000000000000000" pitchFamily="2" charset="2"/>
              <a:buChar char="u"/>
              <a:defRPr/>
            </a:pPr>
            <a:r>
              <a:rPr lang="en-US" altLang="zh-CN" sz="2000" b="1" dirty="0">
                <a:latin typeface="Arial" panose="020B0604020202020204" pitchFamily="34" charset="0"/>
                <a:ea typeface="黑体" panose="02010609060101010101" pitchFamily="49" charset="-122"/>
                <a:cs typeface="Arial" panose="020B0604020202020204" pitchFamily="34" charset="0"/>
              </a:rPr>
              <a:t>Capacity </a:t>
            </a:r>
            <a:r>
              <a:rPr lang="en-US" altLang="zh-CN" sz="2000" b="1" dirty="0" smtClean="0">
                <a:latin typeface="Arial" panose="020B0604020202020204" pitchFamily="34" charset="0"/>
                <a:ea typeface="黑体" panose="02010609060101010101" pitchFamily="49" charset="-122"/>
                <a:cs typeface="Arial" panose="020B0604020202020204" pitchFamily="34" charset="0"/>
              </a:rPr>
              <a:t>utilization rate</a:t>
            </a:r>
            <a:endParaRPr lang="en-US" altLang="zh-CN" sz="2000" b="1" dirty="0">
              <a:latin typeface="Arial" panose="020B0604020202020204" pitchFamily="34" charset="0"/>
              <a:ea typeface="黑体" panose="02010609060101010101" pitchFamily="49" charset="-122"/>
              <a:cs typeface="Arial" panose="020B0604020202020204" pitchFamily="34" charset="0"/>
            </a:endParaRPr>
          </a:p>
          <a:p>
            <a:pPr algn="just" eaLnBrk="0" latinLnBrk="1" hangingPunct="0">
              <a:lnSpc>
                <a:spcPct val="150000"/>
              </a:lnSpc>
              <a:spcBef>
                <a:spcPct val="0"/>
              </a:spcBef>
              <a:defRPr/>
            </a:pPr>
            <a:r>
              <a:rPr lang="en-US" altLang="zh-CN" sz="2000" b="1" dirty="0" smtClean="0">
                <a:latin typeface="Arial" panose="020B0604020202020204" pitchFamily="34" charset="0"/>
                <a:ea typeface="黑体" panose="02010609060101010101" pitchFamily="49" charset="-122"/>
                <a:cs typeface="Arial" panose="020B0604020202020204" pitchFamily="34" charset="0"/>
              </a:rPr>
              <a:t>       approximately </a:t>
            </a:r>
            <a:r>
              <a:rPr lang="en-US" altLang="zh-CN" sz="2000" b="1" dirty="0">
                <a:latin typeface="Arial" panose="020B0604020202020204" pitchFamily="34" charset="0"/>
                <a:ea typeface="黑体" panose="02010609060101010101" pitchFamily="49" charset="-122"/>
                <a:cs typeface="Arial" panose="020B0604020202020204" pitchFamily="34" charset="0"/>
              </a:rPr>
              <a:t>65</a:t>
            </a:r>
            <a:r>
              <a:rPr lang="en-US" altLang="zh-CN" sz="2000" b="1" dirty="0" smtClean="0">
                <a:latin typeface="Arial" panose="020B0604020202020204" pitchFamily="34" charset="0"/>
                <a:ea typeface="黑体" panose="02010609060101010101" pitchFamily="49" charset="-122"/>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a:t>
            </a:r>
          </a:p>
          <a:p>
            <a:pPr algn="just" eaLnBrk="0" latinLnBrk="1" hangingPunct="0">
              <a:lnSpc>
                <a:spcPct val="150000"/>
              </a:lnSpc>
              <a:spcBef>
                <a:spcPct val="0"/>
              </a:spcBef>
              <a:defRPr/>
            </a:pPr>
            <a:endParaRPr lang="en-US" altLang="zh-CN" sz="2000" b="1" dirty="0" smtClean="0">
              <a:latin typeface="Arial" panose="020B0604020202020204" pitchFamily="34" charset="0"/>
              <a:ea typeface="黑体" panose="02010609060101010101" pitchFamily="49" charset="-122"/>
              <a:cs typeface="Arial" panose="020B0604020202020204" pitchFamily="34" charset="0"/>
            </a:endParaRPr>
          </a:p>
          <a:p>
            <a:pPr marL="457200" indent="-457200" algn="just" eaLnBrk="0" latinLnBrk="1" hangingPunct="0">
              <a:lnSpc>
                <a:spcPct val="150000"/>
              </a:lnSpc>
              <a:spcBef>
                <a:spcPct val="0"/>
              </a:spcBef>
              <a:buFont typeface="Wingdings" panose="05000000000000000000" pitchFamily="2" charset="2"/>
              <a:buChar char="u"/>
              <a:defRPr/>
            </a:pPr>
            <a:r>
              <a:rPr lang="en-US" altLang="zh-CN" sz="2000" b="1" dirty="0" smtClean="0">
                <a:latin typeface="Arial" panose="020B0604020202020204" pitchFamily="34" charset="0"/>
                <a:cs typeface="Arial" panose="020B0604020202020204" pitchFamily="34" charset="0"/>
              </a:rPr>
              <a:t>Capacity is </a:t>
            </a:r>
            <a:r>
              <a:rPr lang="en-US" altLang="zh-CN" sz="2000" b="1" dirty="0">
                <a:latin typeface="Arial" panose="020B0604020202020204" pitchFamily="34" charset="0"/>
                <a:cs typeface="Arial" panose="020B0604020202020204" pitchFamily="34" charset="0"/>
              </a:rPr>
              <a:t>relatively </a:t>
            </a:r>
            <a:endParaRPr lang="en-US" altLang="zh-CN" sz="2000" b="1" dirty="0" smtClean="0">
              <a:latin typeface="Arial" panose="020B0604020202020204" pitchFamily="34" charset="0"/>
              <a:cs typeface="Arial" panose="020B0604020202020204" pitchFamily="34" charset="0"/>
            </a:endParaRPr>
          </a:p>
          <a:p>
            <a:pPr algn="just" eaLnBrk="0" latinLnBrk="1" hangingPunct="0">
              <a:lnSpc>
                <a:spcPct val="150000"/>
              </a:lnSpc>
              <a:spcBef>
                <a:spcPct val="0"/>
              </a:spcBef>
              <a:defRPr/>
            </a:pP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      overs-</a:t>
            </a:r>
            <a:r>
              <a:rPr lang="en-US" altLang="zh-CN" sz="2000" b="1" dirty="0" err="1" smtClean="0">
                <a:latin typeface="Arial" panose="020B0604020202020204" pitchFamily="34" charset="0"/>
                <a:cs typeface="Arial" panose="020B0604020202020204" pitchFamily="34" charset="0"/>
              </a:rPr>
              <a:t>upplied</a:t>
            </a:r>
            <a:r>
              <a:rPr lang="en-US" altLang="zh-CN" sz="2000" b="1" dirty="0" smtClean="0">
                <a:latin typeface="Arial" panose="020B0604020202020204" pitchFamily="34" charset="0"/>
                <a:cs typeface="Arial" panose="020B0604020202020204" pitchFamily="34" charset="0"/>
              </a:rPr>
              <a:t>.</a:t>
            </a:r>
            <a:endParaRPr lang="en-US" altLang="zh-CN" sz="2000" b="1" dirty="0">
              <a:latin typeface="Arial" panose="020B0604020202020204" pitchFamily="34" charset="0"/>
              <a:ea typeface="黑体" panose="02010609060101010101" pitchFamily="49" charset="-122"/>
              <a:cs typeface="Arial" panose="020B0604020202020204" pitchFamily="34" charset="0"/>
            </a:endParaRPr>
          </a:p>
        </p:txBody>
      </p:sp>
      <p:pic>
        <p:nvPicPr>
          <p:cNvPr id="2050" name="Picture 2" descr="E:\银磁磁粉\W.文件\磁粉标准\银磁磁粉生产流程PPT\100目磁粉.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FilmGrain/>
                    </a14:imgEffect>
                    <a14:imgEffect>
                      <a14:saturation sat="0"/>
                    </a14:imgEffect>
                  </a14:imgLayer>
                </a14:imgProps>
              </a:ext>
              <a:ext uri="{28A0092B-C50C-407E-A947-70E740481C1C}">
                <a14:useLocalDpi xmlns:a14="http://schemas.microsoft.com/office/drawing/2010/main" val="0"/>
              </a:ext>
            </a:extLst>
          </a:blip>
          <a:srcRect t="41086"/>
          <a:stretch/>
        </p:blipFill>
        <p:spPr bwMode="auto">
          <a:xfrm>
            <a:off x="3192742" y="5060730"/>
            <a:ext cx="4507750" cy="1800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92078" y="250944"/>
            <a:ext cx="8494721" cy="577850"/>
            <a:chOff x="192078" y="250944"/>
            <a:chExt cx="8494721" cy="577850"/>
          </a:xfrm>
        </p:grpSpPr>
        <p:sp>
          <p:nvSpPr>
            <p:cNvPr id="20" name="六边形 19">
              <a:extLst>
                <a:ext uri="{FF2B5EF4-FFF2-40B4-BE49-F238E27FC236}">
                  <a16:creationId xmlns="" xmlns:a16="http://schemas.microsoft.com/office/drawing/2014/main" id="{77534484-A797-C2B0-614A-FE45D246A7F1}"/>
                </a:ext>
              </a:extLst>
            </p:cNvPr>
            <p:cNvSpPr/>
            <p:nvPr/>
          </p:nvSpPr>
          <p:spPr>
            <a:xfrm>
              <a:off x="192078" y="250944"/>
              <a:ext cx="81708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2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74429"/>
              <a:ext cx="8264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2.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Industry Capacity and Market Structure</a:t>
              </a:r>
            </a:p>
          </p:txBody>
        </p:sp>
      </p:grpSp>
    </p:spTree>
    <p:extLst>
      <p:ext uri="{BB962C8B-B14F-4D97-AF65-F5344CB8AC3E}">
        <p14:creationId xmlns:p14="http://schemas.microsoft.com/office/powerpoint/2010/main" val="189892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41B73D-EB2E-5996-49A8-50E5569766DF}"/>
            </a:ext>
          </a:extLst>
        </p:cNvPr>
        <p:cNvGrpSpPr/>
        <p:nvPr/>
      </p:nvGrpSpPr>
      <p:grpSpPr>
        <a:xfrm>
          <a:off x="0" y="0"/>
          <a:ext cx="0" cy="0"/>
          <a:chOff x="0" y="0"/>
          <a:chExt cx="0" cy="0"/>
        </a:xfrm>
      </p:grpSpPr>
      <p:cxnSp>
        <p:nvCxnSpPr>
          <p:cNvPr id="10" name="Straight Connector 8">
            <a:extLst>
              <a:ext uri="{FF2B5EF4-FFF2-40B4-BE49-F238E27FC236}">
                <a16:creationId xmlns="" xmlns:a16="http://schemas.microsoft.com/office/drawing/2014/main" id="{61EB6FDD-4DDF-8A47-7949-C5E4421192F6}"/>
              </a:ext>
            </a:extLst>
          </p:cNvPr>
          <p:cNvCxnSpPr>
            <a:cxnSpLocks noChangeShapeType="1"/>
          </p:cNvCxnSpPr>
          <p:nvPr/>
        </p:nvCxnSpPr>
        <p:spPr bwMode="auto">
          <a:xfrm>
            <a:off x="-1" y="997366"/>
            <a:ext cx="12192000" cy="0"/>
          </a:xfrm>
          <a:prstGeom prst="line">
            <a:avLst/>
          </a:prstGeom>
          <a:ln w="38100">
            <a:solidFill>
              <a:srgbClr val="005DA2"/>
            </a:solidFill>
          </a:ln>
        </p:spPr>
        <p:style>
          <a:lnRef idx="2">
            <a:schemeClr val="accent1"/>
          </a:lnRef>
          <a:fillRef idx="0">
            <a:schemeClr val="accent1"/>
          </a:fillRef>
          <a:effectRef idx="1">
            <a:schemeClr val="accent1"/>
          </a:effectRef>
          <a:fontRef idx="minor">
            <a:schemeClr val="tx1"/>
          </a:fontRef>
        </p:style>
      </p:cxnSp>
      <p:pic>
        <p:nvPicPr>
          <p:cNvPr id="9" name="图片 8">
            <a:extLst>
              <a:ext uri="{FF2B5EF4-FFF2-40B4-BE49-F238E27FC236}">
                <a16:creationId xmlns="" xmlns:a16="http://schemas.microsoft.com/office/drawing/2014/main" id="{6DD00554-F118-3311-2E37-8842D9316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6811" y="193993"/>
            <a:ext cx="17494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5" y="260469"/>
            <a:ext cx="5329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2. </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行业</a:t>
            </a:r>
            <a:r>
              <a:rPr lang="zh-CN" altLang="zh-CN" sz="2800" b="1" dirty="0">
                <a:solidFill>
                  <a:prstClr val="white"/>
                </a:solidFill>
                <a:latin typeface="Arial" panose="020B0604020202020204" pitchFamily="34" charset="0"/>
                <a:ea typeface="黑体" pitchFamily="49" charset="-122"/>
                <a:cs typeface="Arial" panose="020B0604020202020204" pitchFamily="34" charset="0"/>
              </a:rPr>
              <a:t>产能与市场</a:t>
            </a:r>
            <a:r>
              <a:rPr lang="zh-CN" altLang="zh-CN" sz="2800" b="1" dirty="0" smtClean="0">
                <a:solidFill>
                  <a:prstClr val="white"/>
                </a:solidFill>
                <a:latin typeface="Arial" panose="020B0604020202020204" pitchFamily="34" charset="0"/>
                <a:ea typeface="黑体" pitchFamily="49" charset="-122"/>
                <a:cs typeface="Arial" panose="020B0604020202020204" pitchFamily="34" charset="0"/>
              </a:rPr>
              <a:t>格局</a:t>
            </a:r>
            <a:endParaRPr lang="en-US" altLang="zh-CN" sz="2800" b="1" dirty="0">
              <a:solidFill>
                <a:prstClr val="white"/>
              </a:solidFill>
              <a:latin typeface="Arial" panose="020B0604020202020204" pitchFamily="34" charset="0"/>
              <a:ea typeface="黑体" pitchFamily="49" charset="-122"/>
              <a:cs typeface="Arial" panose="020B0604020202020204" pitchFamily="34" charset="0"/>
            </a:endParaRPr>
          </a:p>
        </p:txBody>
      </p:sp>
      <p:sp>
        <p:nvSpPr>
          <p:cNvPr id="11" name="灯片编号占位符 10">
            <a:extLst>
              <a:ext uri="{FF2B5EF4-FFF2-40B4-BE49-F238E27FC236}">
                <a16:creationId xmlns="" xmlns:a16="http://schemas.microsoft.com/office/drawing/2014/main" id="{BF558DD2-C3D0-6CA3-8A1D-06E36B8904E9}"/>
              </a:ext>
            </a:extLst>
          </p:cNvPr>
          <p:cNvSpPr>
            <a:spLocks noGrp="1"/>
          </p:cNvSpPr>
          <p:nvPr>
            <p:ph type="sldNum" sz="quarter" idx="12"/>
          </p:nvPr>
        </p:nvSpPr>
        <p:spPr/>
        <p:txBody>
          <a:bodyPr/>
          <a:lstStyle/>
          <a:p>
            <a:fld id="{101218CE-149D-49E3-8033-D5CD97556C98}" type="slidenum">
              <a:rPr lang="zh-CN" altLang="en-US" smtClean="0">
                <a:latin typeface="Arial" panose="020B0604020202020204" pitchFamily="34" charset="0"/>
                <a:cs typeface="Arial" panose="020B0604020202020204" pitchFamily="34" charset="0"/>
              </a:rPr>
              <a:pPr/>
              <a:t>9</a:t>
            </a:fld>
            <a:endParaRPr lang="zh-CN" altLang="en-US" dirty="0">
              <a:latin typeface="Arial" panose="020B0604020202020204" pitchFamily="34" charset="0"/>
              <a:cs typeface="Arial" panose="020B0604020202020204" pitchFamily="34" charset="0"/>
            </a:endParaRPr>
          </a:p>
        </p:txBody>
      </p:sp>
      <p:sp>
        <p:nvSpPr>
          <p:cNvPr id="5" name="矩形 4"/>
          <p:cNvSpPr/>
          <p:nvPr/>
        </p:nvSpPr>
        <p:spPr>
          <a:xfrm>
            <a:off x="649278" y="1189979"/>
            <a:ext cx="10641022" cy="1938992"/>
          </a:xfrm>
          <a:prstGeom prst="rect">
            <a:avLst/>
          </a:prstGeom>
        </p:spPr>
        <p:txBody>
          <a:bodyPr wrap="square">
            <a:spAutoFit/>
          </a:bodyPr>
          <a:lstStyle/>
          <a:p>
            <a:pPr algn="just" eaLnBrk="0" hangingPunct="0">
              <a:lnSpc>
                <a:spcPct val="150000"/>
              </a:lnSpc>
              <a:spcBef>
                <a:spcPct val="0"/>
              </a:spcBef>
              <a:buFont typeface="Wingdings" panose="05000000000000000000" pitchFamily="2" charset="2"/>
              <a:buChar char="u"/>
              <a:defRPr/>
            </a:pPr>
            <a:r>
              <a:rPr lang="en-US" altLang="zh-CN" sz="2000" dirty="0">
                <a:latin typeface="Arial" panose="020B0604020202020204" pitchFamily="34" charset="0"/>
                <a:ea typeface="黑体" panose="02010609060101010101" pitchFamily="49" charset="-122"/>
                <a:cs typeface="Arial" panose="020B0604020202020204" pitchFamily="34" charset="0"/>
              </a:rPr>
              <a:t>Currently, the top three producers of magnetic powder are </a:t>
            </a:r>
            <a:r>
              <a:rPr lang="en-US" altLang="zh-CN" sz="2000" dirty="0" err="1">
                <a:solidFill>
                  <a:srgbClr val="FF0000"/>
                </a:solidFill>
                <a:latin typeface="Arial" panose="020B0604020202020204" pitchFamily="34" charset="0"/>
                <a:ea typeface="黑体" panose="02010609060101010101" pitchFamily="49" charset="-122"/>
                <a:cs typeface="Arial" panose="020B0604020202020204" pitchFamily="34" charset="0"/>
              </a:rPr>
              <a:t>Magnequench</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(Tianjin) Co., Ltd.</a:t>
            </a:r>
            <a:r>
              <a:rPr lang="en-US" altLang="zh-CN" sz="2000" dirty="0">
                <a:latin typeface="Arial" panose="020B0604020202020204" pitchFamily="34" charset="0"/>
                <a:ea typeface="黑体" panose="02010609060101010101" pitchFamily="49" charset="-122"/>
                <a:cs typeface="Arial" panose="020B0604020202020204" pitchFamily="34" charset="0"/>
              </a:rPr>
              <a:t>,</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 Chengdu Galaxy Magnets Co., </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Ltd., and </a:t>
            </a:r>
            <a:r>
              <a:rPr lang="en-US" altLang="zh-CN" sz="2000" dirty="0">
                <a:solidFill>
                  <a:srgbClr val="FF0000"/>
                </a:solidFill>
                <a:latin typeface="Arial" panose="020B0604020202020204" pitchFamily="34" charset="0"/>
                <a:ea typeface="黑体" panose="02010609060101010101" pitchFamily="49" charset="-122"/>
                <a:cs typeface="Arial" panose="020B0604020202020204" pitchFamily="34" charset="0"/>
              </a:rPr>
              <a:t>Zhejiang Silver Sea Magnetics Co., Ltd., with their combined production accounting for 60–70% of the total fast quenching magnetic powder output</a:t>
            </a:r>
            <a:r>
              <a:rPr lang="en-US" altLang="zh-CN" sz="2000" dirty="0" smtClean="0">
                <a:solidFill>
                  <a:srgbClr val="FF0000"/>
                </a:solidFill>
                <a:latin typeface="Arial" panose="020B0604020202020204" pitchFamily="34" charset="0"/>
                <a:ea typeface="黑体" panose="02010609060101010101" pitchFamily="49" charset="-122"/>
                <a:cs typeface="Arial" panose="020B0604020202020204" pitchFamily="34" charset="0"/>
              </a:rPr>
              <a:t>.</a:t>
            </a:r>
            <a:endParaRPr lang="zh-CN" altLang="en-US" sz="20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738123288"/>
              </p:ext>
            </p:extLst>
          </p:nvPr>
        </p:nvGraphicFramePr>
        <p:xfrm>
          <a:off x="904875" y="3803103"/>
          <a:ext cx="10315574" cy="2207172"/>
        </p:xfrm>
        <a:graphic>
          <a:graphicData uri="http://schemas.openxmlformats.org/drawingml/2006/table">
            <a:tbl>
              <a:tblPr firstRow="1" bandRow="1">
                <a:tableStyleId>{5C22544A-7EE6-4342-B048-85BDC9FD1C3A}</a:tableStyleId>
              </a:tblPr>
              <a:tblGrid>
                <a:gridCol w="1349254"/>
                <a:gridCol w="6002949"/>
                <a:gridCol w="2963371"/>
              </a:tblGrid>
              <a:tr h="551793">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Ranking</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Company Names</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Annual Production (Tons)</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r>
              <a:tr h="551793">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1</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err="1" smtClean="0">
                          <a:latin typeface="Arial" panose="020B0604020202020204" pitchFamily="34" charset="0"/>
                          <a:ea typeface="黑体" panose="02010609060101010101" pitchFamily="49" charset="-122"/>
                          <a:cs typeface="Arial" panose="020B0604020202020204" pitchFamily="34" charset="0"/>
                        </a:rPr>
                        <a:t>Magnequench</a:t>
                      </a:r>
                      <a:r>
                        <a:rPr lang="en-US" altLang="zh-CN" sz="1800" b="0" dirty="0" smtClean="0">
                          <a:latin typeface="Arial" panose="020B0604020202020204" pitchFamily="34" charset="0"/>
                          <a:ea typeface="黑体" panose="02010609060101010101" pitchFamily="49" charset="-122"/>
                          <a:cs typeface="Arial" panose="020B0604020202020204" pitchFamily="34" charset="0"/>
                        </a:rPr>
                        <a:t> (Tianjin) Co., Ltd.</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5000-6000</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r>
              <a:tr h="551793">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2</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Chengdu Galaxy Magnets Co., Ltd.</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Approximately 3000</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r>
              <a:tr h="551793">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3</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err="1" smtClean="0">
                          <a:latin typeface="Arial" panose="020B0604020202020204" pitchFamily="34" charset="0"/>
                          <a:ea typeface="黑体" panose="02010609060101010101" pitchFamily="49" charset="-122"/>
                          <a:cs typeface="Arial" panose="020B0604020202020204" pitchFamily="34" charset="0"/>
                        </a:rPr>
                        <a:t>Dongyang</a:t>
                      </a:r>
                      <a:r>
                        <a:rPr lang="en-US" altLang="zh-CN" sz="1800" b="0" dirty="0" smtClean="0">
                          <a:latin typeface="Arial" panose="020B0604020202020204" pitchFamily="34" charset="0"/>
                          <a:ea typeface="黑体" panose="02010609060101010101" pitchFamily="49" charset="-122"/>
                          <a:cs typeface="Arial" panose="020B0604020202020204" pitchFamily="34" charset="0"/>
                        </a:rPr>
                        <a:t> Silver Sea Magnetics Co., Ltd.</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c>
                  <a:txBody>
                    <a:bodyPr/>
                    <a:lstStyle/>
                    <a:p>
                      <a:pPr algn="ctr"/>
                      <a:r>
                        <a:rPr lang="en-US" altLang="zh-CN" sz="1800" b="0" dirty="0" smtClean="0">
                          <a:latin typeface="Arial" panose="020B0604020202020204" pitchFamily="34" charset="0"/>
                          <a:ea typeface="黑体" panose="02010609060101010101" pitchFamily="49" charset="-122"/>
                          <a:cs typeface="Arial" panose="020B0604020202020204" pitchFamily="34" charset="0"/>
                        </a:rPr>
                        <a:t>Approximately 1200</a:t>
                      </a:r>
                      <a:endParaRPr lang="zh-CN" altLang="en-US" sz="1800" b="0" dirty="0">
                        <a:latin typeface="Arial" panose="020B0604020202020204" pitchFamily="34" charset="0"/>
                        <a:ea typeface="黑体" panose="02010609060101010101" pitchFamily="49" charset="-122"/>
                        <a:cs typeface="Arial" panose="020B0604020202020204" pitchFamily="34" charset="0"/>
                      </a:endParaRPr>
                    </a:p>
                  </a:txBody>
                  <a:tcPr anchor="ctr"/>
                </a:tc>
              </a:tr>
            </a:tbl>
          </a:graphicData>
        </a:graphic>
      </p:graphicFrame>
      <p:grpSp>
        <p:nvGrpSpPr>
          <p:cNvPr id="12" name="组合 11"/>
          <p:cNvGrpSpPr/>
          <p:nvPr/>
        </p:nvGrpSpPr>
        <p:grpSpPr>
          <a:xfrm>
            <a:off x="192078" y="250944"/>
            <a:ext cx="8494721" cy="577850"/>
            <a:chOff x="192078" y="250944"/>
            <a:chExt cx="8494721" cy="577850"/>
          </a:xfrm>
        </p:grpSpPr>
        <p:sp>
          <p:nvSpPr>
            <p:cNvPr id="13" name="六边形 12">
              <a:extLst>
                <a:ext uri="{FF2B5EF4-FFF2-40B4-BE49-F238E27FC236}">
                  <a16:creationId xmlns="" xmlns:a16="http://schemas.microsoft.com/office/drawing/2014/main" id="{77534484-A797-C2B0-614A-FE45D246A7F1}"/>
                </a:ext>
              </a:extLst>
            </p:cNvPr>
            <p:cNvSpPr/>
            <p:nvPr/>
          </p:nvSpPr>
          <p:spPr>
            <a:xfrm>
              <a:off x="192078" y="250944"/>
              <a:ext cx="8170872" cy="577850"/>
            </a:xfrm>
            <a:prstGeom prst="hexagon">
              <a:avLst/>
            </a:prstGeom>
            <a:solidFill>
              <a:srgbClr val="005DA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sym typeface="+mn-lt"/>
              </a:endParaRPr>
            </a:p>
          </p:txBody>
        </p:sp>
        <p:sp>
          <p:nvSpPr>
            <p:cNvPr id="14" name="矩形 1">
              <a:extLst>
                <a:ext uri="{FF2B5EF4-FFF2-40B4-BE49-F238E27FC236}">
                  <a16:creationId xmlns="" xmlns:a16="http://schemas.microsoft.com/office/drawing/2014/main" id="{F83B2B0A-7857-9046-25FB-B8C8B52A1B22}"/>
                </a:ext>
              </a:extLst>
            </p:cNvPr>
            <p:cNvSpPr>
              <a:spLocks noChangeArrowheads="1"/>
            </p:cNvSpPr>
            <p:nvPr/>
          </p:nvSpPr>
          <p:spPr bwMode="auto">
            <a:xfrm>
              <a:off x="422264" y="274429"/>
              <a:ext cx="8264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等线" pitchFamily="2" charset="-122"/>
                </a:defRPr>
              </a:lvl1pPr>
              <a:lvl2pPr marL="742950" indent="-285750" eaLnBrk="0" hangingPunct="0">
                <a:defRPr>
                  <a:solidFill>
                    <a:schemeClr val="tx1"/>
                  </a:solidFill>
                  <a:latin typeface="Calibri" pitchFamily="34" charset="0"/>
                  <a:ea typeface="等线" pitchFamily="2" charset="-122"/>
                </a:defRPr>
              </a:lvl2pPr>
              <a:lvl3pPr marL="1143000" indent="-228600" eaLnBrk="0" hangingPunct="0">
                <a:defRPr>
                  <a:solidFill>
                    <a:schemeClr val="tx1"/>
                  </a:solidFill>
                  <a:latin typeface="Calibri" pitchFamily="34" charset="0"/>
                  <a:ea typeface="等线" pitchFamily="2" charset="-122"/>
                </a:defRPr>
              </a:lvl3pPr>
              <a:lvl4pPr marL="1600200" indent="-228600" eaLnBrk="0" hangingPunct="0">
                <a:defRPr>
                  <a:solidFill>
                    <a:schemeClr val="tx1"/>
                  </a:solidFill>
                  <a:latin typeface="Calibri" pitchFamily="34" charset="0"/>
                  <a:ea typeface="等线" pitchFamily="2" charset="-122"/>
                </a:defRPr>
              </a:lvl4pPr>
              <a:lvl5pPr marL="2057400" indent="-228600" eaLnBrk="0" hangingPunct="0">
                <a:defRPr>
                  <a:solidFill>
                    <a:schemeClr val="tx1"/>
                  </a:solidFill>
                  <a:latin typeface="Calibri" pitchFamily="34" charset="0"/>
                  <a:ea typeface="等线" pitchFamily="2" charset="-122"/>
                </a:defRPr>
              </a:lvl5pPr>
              <a:lvl6pPr marL="2514600" indent="-228600" eaLnBrk="0" fontAlgn="base" hangingPunct="0">
                <a:spcBef>
                  <a:spcPct val="0"/>
                </a:spcBef>
                <a:spcAft>
                  <a:spcPct val="0"/>
                </a:spcAft>
                <a:defRPr>
                  <a:solidFill>
                    <a:schemeClr val="tx1"/>
                  </a:solidFill>
                  <a:latin typeface="Calibri" pitchFamily="34" charset="0"/>
                  <a:ea typeface="等线" pitchFamily="2" charset="-122"/>
                </a:defRPr>
              </a:lvl6pPr>
              <a:lvl7pPr marL="2971800" indent="-228600" eaLnBrk="0" fontAlgn="base" hangingPunct="0">
                <a:spcBef>
                  <a:spcPct val="0"/>
                </a:spcBef>
                <a:spcAft>
                  <a:spcPct val="0"/>
                </a:spcAft>
                <a:defRPr>
                  <a:solidFill>
                    <a:schemeClr val="tx1"/>
                  </a:solidFill>
                  <a:latin typeface="Calibri" pitchFamily="34" charset="0"/>
                  <a:ea typeface="等线" pitchFamily="2" charset="-122"/>
                </a:defRPr>
              </a:lvl7pPr>
              <a:lvl8pPr marL="3429000" indent="-228600" eaLnBrk="0" fontAlgn="base" hangingPunct="0">
                <a:spcBef>
                  <a:spcPct val="0"/>
                </a:spcBef>
                <a:spcAft>
                  <a:spcPct val="0"/>
                </a:spcAft>
                <a:defRPr>
                  <a:solidFill>
                    <a:schemeClr val="tx1"/>
                  </a:solidFill>
                  <a:latin typeface="Calibri" pitchFamily="34" charset="0"/>
                  <a:ea typeface="等线" pitchFamily="2" charset="-122"/>
                </a:defRPr>
              </a:lvl8pPr>
              <a:lvl9pPr marL="3886200" indent="-228600" eaLnBrk="0" fontAlgn="base" hangingPunct="0">
                <a:spcBef>
                  <a:spcPct val="0"/>
                </a:spcBef>
                <a:spcAft>
                  <a:spcPct val="0"/>
                </a:spcAft>
                <a:defRPr>
                  <a:solidFill>
                    <a:schemeClr val="tx1"/>
                  </a:solidFill>
                  <a:latin typeface="Calibri" pitchFamily="34" charset="0"/>
                  <a:ea typeface="等线" pitchFamily="2" charset="-122"/>
                </a:defRPr>
              </a:lvl9pPr>
            </a:lstStyle>
            <a:p>
              <a:pPr eaLnBrk="1" hangingPunct="1">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黑体" pitchFamily="49" charset="-122"/>
                  <a:cs typeface="Arial" panose="020B0604020202020204" pitchFamily="34" charset="0"/>
                </a:rPr>
                <a:t>2. </a:t>
              </a:r>
              <a:r>
                <a:rPr lang="en-US" altLang="zh-CN" sz="2800" b="1" dirty="0">
                  <a:solidFill>
                    <a:prstClr val="white"/>
                  </a:solidFill>
                  <a:latin typeface="Arial" panose="020B0604020202020204" pitchFamily="34" charset="0"/>
                  <a:ea typeface="黑体" pitchFamily="49" charset="-122"/>
                  <a:cs typeface="Arial" panose="020B0604020202020204" pitchFamily="34" charset="0"/>
                </a:rPr>
                <a:t>Industry Capacity and Market Structure</a:t>
              </a:r>
            </a:p>
          </p:txBody>
        </p:sp>
      </p:grpSp>
    </p:spTree>
    <p:extLst>
      <p:ext uri="{BB962C8B-B14F-4D97-AF65-F5344CB8AC3E}">
        <p14:creationId xmlns:p14="http://schemas.microsoft.com/office/powerpoint/2010/main" val="123685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自定义 1">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2984</TotalTime>
  <Words>1723</Words>
  <Application>Microsoft Office PowerPoint</Application>
  <PresentationFormat>自定义</PresentationFormat>
  <Paragraphs>173</Paragraphs>
  <Slides>20</Slides>
  <Notes>2</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 Liu</dc:creator>
  <cp:lastModifiedBy>Administrator</cp:lastModifiedBy>
  <cp:revision>200</cp:revision>
  <dcterms:created xsi:type="dcterms:W3CDTF">2025-06-14T12:11:46Z</dcterms:created>
  <dcterms:modified xsi:type="dcterms:W3CDTF">2026-05-08T06:24:04Z</dcterms:modified>
</cp:coreProperties>
</file>